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57" r:id="rId4"/>
    <p:sldId id="287" r:id="rId5"/>
    <p:sldId id="271" r:id="rId6"/>
    <p:sldId id="295" r:id="rId7"/>
    <p:sldId id="285" r:id="rId8"/>
    <p:sldId id="273" r:id="rId9"/>
    <p:sldId id="284" r:id="rId10"/>
    <p:sldId id="281" r:id="rId11"/>
    <p:sldId id="290" r:id="rId12"/>
    <p:sldId id="283" r:id="rId13"/>
    <p:sldId id="280" r:id="rId14"/>
    <p:sldId id="293" r:id="rId15"/>
    <p:sldId id="294" r:id="rId16"/>
    <p:sldId id="289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76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150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5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43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706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3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36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69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61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18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73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E34F-19FD-4E22-B51C-B7BD23D84149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47C8-C27D-426F-BA4B-4F6D35251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8428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panhandlemanate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panhandledivetrail.com/oriskany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nworldoceansda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unwod-2022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25" y="952500"/>
            <a:ext cx="714375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1341"/>
            <a:ext cx="10515600" cy="9165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Some Sharks in the Gulf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36600" y="1450487"/>
            <a:ext cx="3030415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Bull sharks can inhabit fresh water and are among the most likely </a:t>
            </a:r>
            <a:r>
              <a:rPr lang="en-US" dirty="0" smtClean="0"/>
              <a:t>to </a:t>
            </a:r>
            <a:r>
              <a:rPr lang="en-US" dirty="0" smtClean="0"/>
              <a:t>attack humans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Blacktip sharks may spin while hunting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Nurse sharks are sedentary but can still bite!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5645" y="1552086"/>
            <a:ext cx="3175001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Lemon sharks inhabit coastal areas and can grow to over 10 ft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sharks have become endangered such as hammerheads which may die after “catch and release”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Sandbar sharks typically feed on bottom dwelling animals like crabs and octopus</a:t>
            </a:r>
          </a:p>
        </p:txBody>
      </p:sp>
      <p:pic>
        <p:nvPicPr>
          <p:cNvPr id="8" name="Picture 7" descr="Bull Shark NOAA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9482" y="1426751"/>
            <a:ext cx="2064241" cy="1252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8462" y="2649415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 Photo </a:t>
            </a:r>
            <a:endParaRPr lang="en-US" sz="1200" dirty="0"/>
          </a:p>
        </p:txBody>
      </p:sp>
      <p:pic>
        <p:nvPicPr>
          <p:cNvPr id="10" name="Picture 9" descr="Blacktip Shark NOAA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8276" y="3061677"/>
            <a:ext cx="2125784" cy="1417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1907" y="4478215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 Photo</a:t>
            </a:r>
            <a:endParaRPr lang="en-US" sz="1200" dirty="0"/>
          </a:p>
        </p:txBody>
      </p:sp>
      <p:pic>
        <p:nvPicPr>
          <p:cNvPr id="12" name="Picture 11" descr="Nurse Shark NPS Caroline Rog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3527" y="4816230"/>
            <a:ext cx="2061796" cy="15463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24923" y="6369538"/>
            <a:ext cx="1850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NPS Caroline Rogers Photo</a:t>
            </a:r>
            <a:endParaRPr lang="en-US" sz="1200" dirty="0"/>
          </a:p>
        </p:txBody>
      </p:sp>
      <p:pic>
        <p:nvPicPr>
          <p:cNvPr id="14" name="Picture 13" descr="Hammerhead Shark NOAA 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94090" y="3024553"/>
            <a:ext cx="2168768" cy="14458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34954" y="6377801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 Photo</a:t>
            </a:r>
            <a:endParaRPr lang="en-US" sz="1200" dirty="0"/>
          </a:p>
        </p:txBody>
      </p:sp>
      <p:pic>
        <p:nvPicPr>
          <p:cNvPr id="16" name="Picture 15" descr="Lemon Shark NO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89187" y="1516184"/>
            <a:ext cx="2118783" cy="1125416"/>
          </a:xfrm>
          <a:prstGeom prst="rect">
            <a:avLst/>
          </a:prstGeom>
        </p:spPr>
      </p:pic>
      <p:pic>
        <p:nvPicPr>
          <p:cNvPr id="17" name="Picture 16" descr="Sandbar Shark NO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4315" y="4814276"/>
            <a:ext cx="2139931" cy="15890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64615" y="264160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 Photo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964615" y="4470400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 Photo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Sea Turtles and Sea Birds</a:t>
            </a:r>
            <a:endParaRPr lang="en-US" dirty="0"/>
          </a:p>
        </p:txBody>
      </p:sp>
      <p:pic>
        <p:nvPicPr>
          <p:cNvPr id="13" name="Content Placeholder 12" descr="Kemp's Ridley Turtle NO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5923" y="1250278"/>
            <a:ext cx="2373923" cy="1582615"/>
          </a:xfrm>
        </p:spPr>
      </p:pic>
      <p:pic>
        <p:nvPicPr>
          <p:cNvPr id="12" name="Content Placeholder 11" descr="Blue Heron Connie Walker Phot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64923" y="1305169"/>
            <a:ext cx="1623824" cy="2888046"/>
          </a:xfrm>
        </p:spPr>
      </p:pic>
      <p:pic>
        <p:nvPicPr>
          <p:cNvPr id="11" name="Picture 10" descr="Pelican Connie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2810" y="1141046"/>
            <a:ext cx="2933374" cy="2200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2801" y="2852615"/>
            <a:ext cx="1859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Kemp’s Ridley Turtle NOAA</a:t>
            </a:r>
            <a:endParaRPr lang="en-US" sz="1200" dirty="0"/>
          </a:p>
        </p:txBody>
      </p:sp>
      <p:pic>
        <p:nvPicPr>
          <p:cNvPr id="15" name="Picture 14" descr="Loggerhead Turtle NO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2793" y="4139328"/>
            <a:ext cx="2381612" cy="13236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42583" y="5533291"/>
            <a:ext cx="1728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Loggerhead Turtle NOAA</a:t>
            </a:r>
            <a:endParaRPr lang="en-US" sz="1200" dirty="0"/>
          </a:p>
        </p:txBody>
      </p:sp>
      <p:pic>
        <p:nvPicPr>
          <p:cNvPr id="17" name="Picture 16" descr="Leatherback Turtle NO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7261" y="1886763"/>
            <a:ext cx="2386625" cy="15910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03077" y="3477846"/>
            <a:ext cx="1347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Leatherback Turtle</a:t>
            </a:r>
            <a:endParaRPr lang="en-US" sz="1200" dirty="0"/>
          </a:p>
        </p:txBody>
      </p:sp>
      <p:pic>
        <p:nvPicPr>
          <p:cNvPr id="19" name="Picture 18" descr="Green Turtle NOA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4152" y="4632570"/>
            <a:ext cx="2417883" cy="16119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52492" y="6236677"/>
            <a:ext cx="1379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Green Turtle NOAA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956431" y="3298093"/>
            <a:ext cx="263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Brown Pelican  Courtesy Connie Walker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3231" y="4196861"/>
            <a:ext cx="240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Blue Heron Courtesy Connie Walker</a:t>
            </a:r>
            <a:endParaRPr lang="en-US" sz="1200" dirty="0"/>
          </a:p>
        </p:txBody>
      </p:sp>
      <p:pic>
        <p:nvPicPr>
          <p:cNvPr id="24" name="Picture 23" descr="Black Skimmer Credit Glen Tepk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293" y="4146668"/>
            <a:ext cx="2413245" cy="15810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9017" y="5736492"/>
            <a:ext cx="212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Black Skimmers</a:t>
            </a:r>
          </a:p>
          <a:p>
            <a:r>
              <a:rPr lang="en-US" sz="1200" dirty="0" smtClean="0"/>
              <a:t>Courtesy Glen Tepke</a:t>
            </a:r>
          </a:p>
          <a:p>
            <a:r>
              <a:rPr lang="en-US" sz="1200" dirty="0" smtClean="0"/>
              <a:t>http://www.pbase.com/gtepke</a:t>
            </a:r>
            <a:endParaRPr lang="en-US" sz="1200" dirty="0"/>
          </a:p>
        </p:txBody>
      </p:sp>
      <p:pic>
        <p:nvPicPr>
          <p:cNvPr id="27" name="Picture 26" descr="Osprey NPS Murph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56001" y="4165599"/>
            <a:ext cx="2399323" cy="133462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14032" y="5513490"/>
            <a:ext cx="1459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smtClean="0">
                <a:solidFill>
                  <a:prstClr val="white"/>
                </a:solidFill>
              </a:rPr>
              <a:t>Osprey NPS/Murphy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pPr algn="ctr"/>
            <a:r>
              <a:rPr lang="en-US" dirty="0" smtClean="0"/>
              <a:t>Along the Seashore</a:t>
            </a:r>
            <a:endParaRPr lang="en-US" dirty="0"/>
          </a:p>
        </p:txBody>
      </p:sp>
      <p:pic>
        <p:nvPicPr>
          <p:cNvPr id="4" name="Content Placeholder 3" descr="Sand Dollar NPS Photo by M R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8092" y="1370013"/>
            <a:ext cx="2892042" cy="1677986"/>
          </a:xfrm>
        </p:spPr>
      </p:pic>
      <p:sp>
        <p:nvSpPr>
          <p:cNvPr id="5" name="TextBox 4"/>
          <p:cNvSpPr txBox="1"/>
          <p:nvPr/>
        </p:nvSpPr>
        <p:spPr>
          <a:xfrm>
            <a:off x="1492739" y="3040185"/>
            <a:ext cx="10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Sand Dollar  </a:t>
            </a:r>
          </a:p>
          <a:p>
            <a:r>
              <a:rPr lang="en-US" sz="1200" dirty="0" smtClean="0"/>
              <a:t>M. Reed NPS</a:t>
            </a:r>
            <a:endParaRPr lang="en-US" sz="1200" dirty="0"/>
          </a:p>
        </p:txBody>
      </p:sp>
      <p:pic>
        <p:nvPicPr>
          <p:cNvPr id="6" name="Picture 5" descr="Portugues Man o War Elizabeth Condon National Science Found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814" y="1228824"/>
            <a:ext cx="2738261" cy="1842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7477" y="3055815"/>
            <a:ext cx="175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Portuguese Man O’ War </a:t>
            </a:r>
          </a:p>
          <a:p>
            <a:r>
              <a:rPr lang="en-US" sz="1200" dirty="0" smtClean="0"/>
              <a:t>Elizabeth Condon NSF</a:t>
            </a:r>
            <a:endParaRPr lang="en-US" sz="1200" dirty="0"/>
          </a:p>
        </p:txBody>
      </p:sp>
      <p:pic>
        <p:nvPicPr>
          <p:cNvPr id="8" name="Picture 7" descr="Sand Flea Rebekah D Wallace NPS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3384" y="1208944"/>
            <a:ext cx="2637447" cy="1843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6430" y="3055814"/>
            <a:ext cx="169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Sand Flea </a:t>
            </a:r>
          </a:p>
          <a:p>
            <a:r>
              <a:rPr lang="en-US" sz="1200" dirty="0" smtClean="0"/>
              <a:t>Rebekah D Wallace NPS</a:t>
            </a:r>
            <a:endParaRPr lang="en-US" sz="1200" dirty="0"/>
          </a:p>
        </p:txBody>
      </p:sp>
      <p:pic>
        <p:nvPicPr>
          <p:cNvPr id="10" name="Picture 9" descr="Horeshoe Crab NOAA 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110" y="4007337"/>
            <a:ext cx="2915383" cy="1943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9539" y="5963139"/>
            <a:ext cx="117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Horseshoe Crab</a:t>
            </a:r>
          </a:p>
          <a:p>
            <a:r>
              <a:rPr lang="en-US" sz="1200" dirty="0" smtClean="0"/>
              <a:t>NOAA</a:t>
            </a:r>
            <a:endParaRPr lang="en-US" sz="1200" dirty="0"/>
          </a:p>
        </p:txBody>
      </p:sp>
      <p:pic>
        <p:nvPicPr>
          <p:cNvPr id="12" name="Picture 11" descr="Sargassum Seaweed Michael Ow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7479" y="3631053"/>
            <a:ext cx="1860060" cy="24820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3785" y="6096000"/>
            <a:ext cx="1446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Sargassum Seaweed</a:t>
            </a:r>
          </a:p>
          <a:p>
            <a:r>
              <a:rPr lang="en-US" sz="1200" dirty="0" smtClean="0"/>
              <a:t>Michael Owen </a:t>
            </a:r>
            <a:endParaRPr lang="en-US" sz="1200" dirty="0"/>
          </a:p>
        </p:txBody>
      </p:sp>
      <p:pic>
        <p:nvPicPr>
          <p:cNvPr id="14" name="Picture 13" descr="Moon Jellies ecology wa go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4017" y="3985846"/>
            <a:ext cx="3415703" cy="1812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73661" y="5806830"/>
            <a:ext cx="112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Moon Jellies</a:t>
            </a:r>
          </a:p>
          <a:p>
            <a:r>
              <a:rPr lang="en-US" sz="1200" dirty="0" smtClean="0"/>
              <a:t>Ecology.wa.gov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Florida’s Manatees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984" y="1698466"/>
            <a:ext cx="3521992" cy="4974183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Manatees </a:t>
            </a:r>
            <a:r>
              <a:rPr lang="en-US" sz="2900" dirty="0" smtClean="0"/>
              <a:t>are increasingly sighted in the waterways </a:t>
            </a:r>
            <a:r>
              <a:rPr lang="en-US" sz="2900" dirty="0" smtClean="0"/>
              <a:t>of </a:t>
            </a:r>
            <a:r>
              <a:rPr lang="en-US" sz="2900" dirty="0" smtClean="0"/>
              <a:t>coastal Northwest </a:t>
            </a:r>
            <a:r>
              <a:rPr lang="en-US" sz="2900" dirty="0" smtClean="0"/>
              <a:t>Florida and </a:t>
            </a:r>
            <a:r>
              <a:rPr lang="en-US" sz="2900" dirty="0" smtClean="0"/>
              <a:t>Alabama; si</a:t>
            </a:r>
            <a:r>
              <a:rPr lang="en-US" sz="2900" dirty="0" smtClean="0"/>
              <a:t>ghtings should be reported to </a:t>
            </a:r>
            <a:r>
              <a:rPr lang="en-US" sz="2900" dirty="0" smtClean="0">
                <a:hlinkClick r:id="rId2"/>
              </a:rPr>
              <a:t>www.panhandlemanatee.org</a:t>
            </a:r>
            <a:endParaRPr lang="en-US" sz="2900" dirty="0" smtClean="0"/>
          </a:p>
          <a:p>
            <a:r>
              <a:rPr lang="en-US" sz="2900" dirty="0" smtClean="0"/>
              <a:t>Over 1,100 manatee </a:t>
            </a:r>
            <a:r>
              <a:rPr lang="en-US" sz="2900" dirty="0" smtClean="0"/>
              <a:t>deaths </a:t>
            </a:r>
            <a:r>
              <a:rPr lang="en-US" sz="2900" dirty="0" smtClean="0"/>
              <a:t>occurred </a:t>
            </a:r>
            <a:r>
              <a:rPr lang="en-US" sz="2900" dirty="0" smtClean="0"/>
              <a:t>in </a:t>
            </a:r>
            <a:r>
              <a:rPr lang="en-US" sz="2900" dirty="0" smtClean="0"/>
              <a:t>Florida in 2021</a:t>
            </a:r>
            <a:r>
              <a:rPr lang="en-US" sz="2900" dirty="0" smtClean="0"/>
              <a:t>, much more that the </a:t>
            </a:r>
            <a:r>
              <a:rPr lang="en-US" sz="2900" dirty="0" smtClean="0"/>
              <a:t>five </a:t>
            </a:r>
            <a:r>
              <a:rPr lang="en-US" sz="2900" dirty="0" smtClean="0"/>
              <a:t>year average of 100 deaths a year</a:t>
            </a:r>
          </a:p>
          <a:p>
            <a:r>
              <a:rPr lang="en-US" sz="2900" dirty="0" smtClean="0"/>
              <a:t>According to director of the Save the Manatee Club Pat Rose: “It looks like we have a substantial number of manatees that are starving”; poor water quality from stormwater runoff leading to algae blooms and loss of sea grass could be </a:t>
            </a:r>
            <a:r>
              <a:rPr lang="en-US" sz="2900" dirty="0" smtClean="0"/>
              <a:t>responsible with some are surviving only from  lettuce distributed by various organizations</a:t>
            </a:r>
            <a:endParaRPr lang="en-US" sz="2900" dirty="0" smtClean="0"/>
          </a:p>
          <a:p>
            <a:r>
              <a:rPr lang="en-US" sz="2900" dirty="0" smtClean="0"/>
              <a:t>Those using boats and jet skies on Florida waterways should take extra caution to avoid hitting these gentle giants</a:t>
            </a:r>
          </a:p>
          <a:p>
            <a:endParaRPr lang="en-US" dirty="0" smtClean="0"/>
          </a:p>
        </p:txBody>
      </p:sp>
      <p:pic>
        <p:nvPicPr>
          <p:cNvPr id="6" name="Picture 5" descr="Manatee Nicole White NAS ICW Apr 20 202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7415" y="1790579"/>
            <a:ext cx="3012983" cy="4011738"/>
          </a:xfrm>
          <a:prstGeom prst="rect">
            <a:avLst/>
          </a:prstGeom>
        </p:spPr>
      </p:pic>
      <p:pic>
        <p:nvPicPr>
          <p:cNvPr id="9" name="Content Placeholder 8" descr="manatee-cow-and-calf-keith-ramos-usfw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20011" y="1860205"/>
            <a:ext cx="3820664" cy="2865498"/>
          </a:xfrm>
        </p:spPr>
      </p:pic>
      <p:sp>
        <p:nvSpPr>
          <p:cNvPr id="10" name="TextBox 9"/>
          <p:cNvSpPr txBox="1"/>
          <p:nvPr/>
        </p:nvSpPr>
        <p:spPr>
          <a:xfrm>
            <a:off x="4631265" y="4707466"/>
            <a:ext cx="215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Keith Ramos USFWS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26585" y="5775569"/>
            <a:ext cx="246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Nicole White April 2020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5008"/>
          </a:xfrm>
        </p:spPr>
        <p:txBody>
          <a:bodyPr/>
          <a:lstStyle/>
          <a:p>
            <a:pPr algn="ctr"/>
            <a:r>
              <a:rPr lang="en-US" dirty="0" smtClean="0"/>
              <a:t>Fishing on Perdido Key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50333" y="1825625"/>
            <a:ext cx="3763759" cy="43513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Surf fishing for pompano on Perdido Key often means </a:t>
            </a:r>
            <a:r>
              <a:rPr lang="en-US" dirty="0" smtClean="0"/>
              <a:t>a </a:t>
            </a:r>
            <a:r>
              <a:rPr lang="en-US" dirty="0" smtClean="0"/>
              <a:t>companion blue heron</a:t>
            </a:r>
            <a:endParaRPr lang="en-US" dirty="0"/>
          </a:p>
        </p:txBody>
      </p:sp>
      <p:pic>
        <p:nvPicPr>
          <p:cNvPr id="10" name="Content Placeholder 9" descr="Pompano NOAA 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9" name="Picture 8" descr="Blue Heron on National Seash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570" y="1592385"/>
            <a:ext cx="6596185" cy="4947138"/>
          </a:xfrm>
          <a:prstGeom prst="rect">
            <a:avLst/>
          </a:prstGeom>
        </p:spPr>
      </p:pic>
      <p:pic>
        <p:nvPicPr>
          <p:cNvPr id="11" name="Picture 10" descr="Pompano NOAA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577" y="3530601"/>
            <a:ext cx="3354536" cy="25159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2502" y="6034128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NOAA Photo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213"/>
          </a:xfrm>
        </p:spPr>
        <p:txBody>
          <a:bodyPr/>
          <a:lstStyle/>
          <a:p>
            <a:pPr algn="ctr"/>
            <a:r>
              <a:rPr lang="en-US" dirty="0" smtClean="0"/>
              <a:t>USS Oriskany Dive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6437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USS Oriskany CV/CVA 34) was a US Navy aircraft carrier commissioned in </a:t>
            </a:r>
            <a:r>
              <a:rPr lang="en-US" dirty="0" smtClean="0"/>
              <a:t>1950 and saw </a:t>
            </a:r>
            <a:r>
              <a:rPr lang="en-US" dirty="0" smtClean="0"/>
              <a:t>service in the Korean and Vietnam Wars</a:t>
            </a:r>
          </a:p>
          <a:p>
            <a:r>
              <a:rPr lang="en-US" dirty="0" smtClean="0"/>
              <a:t>In 2006, the decommissioned ship was deliberately sunk in 200 feet of water 22 miles south of the entrance to Pensacola Harbor and became the world’s largest artificial </a:t>
            </a:r>
            <a:r>
              <a:rPr lang="en-US" dirty="0" smtClean="0"/>
              <a:t>reef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is an internationally </a:t>
            </a:r>
            <a:r>
              <a:rPr lang="en-US" dirty="0" smtClean="0"/>
              <a:t>known </a:t>
            </a:r>
            <a:r>
              <a:rPr lang="en-US" dirty="0" smtClean="0"/>
              <a:t>and popular diving location nicknamed the “Great Carrier Reef”</a:t>
            </a:r>
            <a:endParaRPr lang="en-US" dirty="0"/>
          </a:p>
        </p:txBody>
      </p:sp>
      <p:pic>
        <p:nvPicPr>
          <p:cNvPr id="4" name="Picture 3" descr="Oriskany Barry Shively and Naval Historical Cente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462" y="1122852"/>
            <a:ext cx="7752862" cy="351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091" y="4626708"/>
            <a:ext cx="5659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Florida Dept. of State Photo at </a:t>
            </a:r>
            <a:r>
              <a:rPr lang="en-US" sz="1200" dirty="0" smtClean="0">
                <a:hlinkClick r:id="rId3"/>
              </a:rPr>
              <a:t>http://www.floridapanhandledivetrail.com/oriskany.html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rk Maz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1217" y="0"/>
            <a:ext cx="48495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dido Key Sk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383" y="-957943"/>
            <a:ext cx="12705806" cy="9337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9097" y="661852"/>
            <a:ext cx="7393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Oceans </a:t>
            </a:r>
            <a:r>
              <a:rPr lang="en-US" sz="4400" dirty="0" smtClean="0"/>
              <a:t>are Vast and Wonderful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Oceans Day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​​”This </a:t>
            </a:r>
            <a:r>
              <a:rPr lang="en-US" dirty="0" smtClean="0"/>
              <a:t>year’s United Nations World Oceans Day, on 8 June 2022, will highlight the theme </a:t>
            </a:r>
            <a:r>
              <a:rPr lang="en-US" b="1" i="1" dirty="0" smtClean="0"/>
              <a:t>Revitalization: Collective Action for the Ocean</a:t>
            </a:r>
            <a:r>
              <a:rPr lang="en-US" dirty="0" smtClean="0"/>
              <a:t>. This is the first hybrid celebration of the annual event, hosted in-person at the UN Headquarters in New York and broadcast </a:t>
            </a:r>
            <a:r>
              <a:rPr lang="en-US" dirty="0" smtClean="0"/>
              <a:t>live.</a:t>
            </a:r>
            <a:endParaRPr lang="en-US" dirty="0" smtClean="0"/>
          </a:p>
          <a:p>
            <a:r>
              <a:rPr lang="en-US" dirty="0" smtClean="0"/>
              <a:t>The ocean connects, sustains, and supports us all. Yet its health is at a tipping point and so is the well-being of all that depends on it. As the past years have shown us, we need to work together to create a new balance with the ocean that no longer depletes its bounty but instead restores its vibrancy and brings it new </a:t>
            </a:r>
            <a:r>
              <a:rPr lang="en-US" dirty="0" smtClean="0"/>
              <a:t>life.”</a:t>
            </a:r>
          </a:p>
          <a:p>
            <a:r>
              <a:rPr lang="en-US" dirty="0" smtClean="0"/>
              <a:t>Statements drawn from </a:t>
            </a:r>
            <a:r>
              <a:rPr lang="en-US" dirty="0" smtClean="0">
                <a:hlinkClick r:id="rId2"/>
              </a:rPr>
              <a:t>https://unworldoceansday.org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908"/>
            <a:ext cx="10515600" cy="1078524"/>
          </a:xfrm>
        </p:spPr>
        <p:txBody>
          <a:bodyPr/>
          <a:lstStyle/>
          <a:p>
            <a:pPr algn="ctr"/>
            <a:r>
              <a:rPr lang="en-US" b="1" dirty="0" smtClean="0"/>
              <a:t>June 2 – Wealth of the Oceans</a:t>
            </a:r>
            <a:endParaRPr 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912" y="1228802"/>
            <a:ext cx="4079408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991" y="1228394"/>
            <a:ext cx="4290646" cy="52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72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graphic showing benefits of the ocean; text content of graphic can be found in the image ca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113107" y="6377354"/>
            <a:ext cx="185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NOAA Infographic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W_Info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166" y="-15819"/>
            <a:ext cx="8961120" cy="692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urism_InfoGraph_D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222" y="0"/>
            <a:ext cx="8765046" cy="6830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stalProtection_Info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23" y="0"/>
            <a:ext cx="8939539" cy="690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ishProduction_Info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1784" y="-38673"/>
            <a:ext cx="8961120" cy="692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Carbon_Info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558" y="0"/>
            <a:ext cx="88708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413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World Oceans Day 2022</vt:lpstr>
      <vt:lpstr>June 2 – Wealth of the Oceans</vt:lpstr>
      <vt:lpstr>Slide 4</vt:lpstr>
      <vt:lpstr>Slide 5</vt:lpstr>
      <vt:lpstr>Slide 6</vt:lpstr>
      <vt:lpstr>Slide 7</vt:lpstr>
      <vt:lpstr>Slide 8</vt:lpstr>
      <vt:lpstr>Slide 9</vt:lpstr>
      <vt:lpstr>Some Sharks in the Gulf</vt:lpstr>
      <vt:lpstr>Sea Turtles and Sea Birds</vt:lpstr>
      <vt:lpstr>Along the Seashore</vt:lpstr>
      <vt:lpstr>Florida’s Manatees</vt:lpstr>
      <vt:lpstr>Fishing on Perdido Key</vt:lpstr>
      <vt:lpstr>USS Oriskany Dive Site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 – Wealth of the Oceans</dc:title>
  <dc:creator>Owner</dc:creator>
  <cp:lastModifiedBy>Owner</cp:lastModifiedBy>
  <cp:revision>18</cp:revision>
  <dcterms:created xsi:type="dcterms:W3CDTF">2020-05-28T22:10:23Z</dcterms:created>
  <dcterms:modified xsi:type="dcterms:W3CDTF">2022-05-15T23:04:24Z</dcterms:modified>
</cp:coreProperties>
</file>