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1" r:id="rId3"/>
    <p:sldId id="272" r:id="rId4"/>
    <p:sldId id="274" r:id="rId5"/>
    <p:sldId id="280" r:id="rId6"/>
    <p:sldId id="299" r:id="rId7"/>
    <p:sldId id="286" r:id="rId8"/>
    <p:sldId id="298" r:id="rId9"/>
    <p:sldId id="278" r:id="rId10"/>
    <p:sldId id="289" r:id="rId11"/>
    <p:sldId id="300" r:id="rId12"/>
    <p:sldId id="275" r:id="rId13"/>
    <p:sldId id="293" r:id="rId14"/>
    <p:sldId id="292" r:id="rId15"/>
    <p:sldId id="296" r:id="rId16"/>
    <p:sldId id="295" r:id="rId17"/>
    <p:sldId id="297" r:id="rId18"/>
    <p:sldId id="270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93" autoAdjust="0"/>
  </p:normalViewPr>
  <p:slideViewPr>
    <p:cSldViewPr snapToGrid="0">
      <p:cViewPr varScale="1">
        <p:scale>
          <a:sx n="107" d="100"/>
          <a:sy n="107" d="100"/>
        </p:scale>
        <p:origin x="-6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6C423-F0E5-425B-B108-BC980EEB3015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912E-2495-4407-A036-0C87EBF91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2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4BD74-8B2A-4E3F-BFB8-21C718602B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27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912E-2495-4407-A036-0C87EBF91B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417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912E-2495-4407-A036-0C87EBF91B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952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48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995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103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2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67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321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30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81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50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8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35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2167-574D-4251-B7D2-1820AA5817C0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2EFB-B411-4F1E-8A3E-9984BAA95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5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fisheries.noaa.gov/history-management-gulf-mexico-red-snappe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scijinks.gov/red-tid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service.noaa.gov/hazards/hab/gulf-mexico.html" TargetMode="External"/><Relationship Id="rId2" Type="http://schemas.openxmlformats.org/officeDocument/2006/relationships/hyperlink" Target="https://chnep.wateratlas.usf.edu/upload/documents/SGR-136-HAB-Science-Aug2019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nature.org/oceanacidificatio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pa.gov/ocean-acidification/effects-ocean-and-coastal-acidification-ecosystem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ites.google.com/a/cornell.edu/overfishing-around-the-world/hom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isheries.noaa.gov/insight/understanding-bycatch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June 3 – Threats to the Oceans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Acidification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Overfishing</a:t>
            </a:r>
          </a:p>
          <a:p>
            <a:r>
              <a:rPr lang="en-US" dirty="0" smtClean="0"/>
              <a:t>Algae Blooms</a:t>
            </a:r>
          </a:p>
          <a:p>
            <a:r>
              <a:rPr lang="en-US" dirty="0" smtClean="0"/>
              <a:t>Invasive Species</a:t>
            </a:r>
            <a:endParaRPr lang="en-US" dirty="0"/>
          </a:p>
        </p:txBody>
      </p:sp>
      <p:pic>
        <p:nvPicPr>
          <p:cNvPr id="8" name="Content Placeholder 7" descr="NOAA Ship and Buoy NOA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60393" y="1633929"/>
            <a:ext cx="7563746" cy="3606287"/>
          </a:xfrm>
        </p:spPr>
      </p:pic>
      <p:sp>
        <p:nvSpPr>
          <p:cNvPr id="9" name="TextBox 8"/>
          <p:cNvSpPr txBox="1"/>
          <p:nvPr/>
        </p:nvSpPr>
        <p:spPr>
          <a:xfrm>
            <a:off x="4601362" y="5227608"/>
            <a:ext cx="6344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 (National Oceanographic and Atmospheric Administration) </a:t>
            </a:r>
          </a:p>
          <a:p>
            <a:r>
              <a:rPr lang="en-US" dirty="0" smtClean="0"/>
              <a:t>Ships and Buoys Collect Data on Acidification and other Threats to</a:t>
            </a:r>
          </a:p>
          <a:p>
            <a:r>
              <a:rPr lang="en-US" dirty="0" smtClean="0"/>
              <a:t>the Oceans (NOAA Photo)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 Seafood NO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399" y="184840"/>
            <a:ext cx="7223885" cy="5482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497" y="5673104"/>
            <a:ext cx="7290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 to https</a:t>
            </a:r>
            <a:r>
              <a:rPr lang="en-US" sz="1600" dirty="0" smtClean="0"/>
              <a:t>://www.fisheries.noaa.gov/national/sustainable-fisheries/fisheries-united-states for </a:t>
            </a:r>
            <a:r>
              <a:rPr lang="en-US" sz="1600" dirty="0" smtClean="0"/>
              <a:t>US </a:t>
            </a:r>
            <a:r>
              <a:rPr lang="en-US" sz="1600" dirty="0" smtClean="0"/>
              <a:t>Commercial Fishing and Seafood </a:t>
            </a:r>
            <a:r>
              <a:rPr lang="en-US" sz="1600" dirty="0" smtClean="0"/>
              <a:t>Industry   </a:t>
            </a:r>
            <a:endParaRPr lang="en-US" sz="1600" dirty="0"/>
          </a:p>
        </p:txBody>
      </p:sp>
      <p:pic>
        <p:nvPicPr>
          <p:cNvPr id="5" name="Picture 4" descr="A walk on the Beach courtesy Connie Wal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4657" y="268745"/>
            <a:ext cx="3133248" cy="557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81691" y="5822831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Walk on the Beach</a:t>
            </a:r>
          </a:p>
          <a:p>
            <a:r>
              <a:rPr lang="en-US" dirty="0" smtClean="0"/>
              <a:t>Courtesy Connie Walker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.S. Commercial Fisheries and the Seafood Industry; landings and value, regional totals and highest value species grou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35" y="213064"/>
            <a:ext cx="4740675" cy="61349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6947" y="5912527"/>
            <a:ext cx="4749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Available at https</a:t>
            </a:r>
            <a:r>
              <a:rPr lang="en-US" sz="1100" dirty="0" smtClean="0"/>
              <a:t>://www.fisheries.noaa.gov/national/sustainable-fisheries/fisheries-united-states for US Commercial Fishing and Seafood Industry   </a:t>
            </a:r>
            <a:endParaRPr lang="en-US" sz="1100" dirty="0"/>
          </a:p>
        </p:txBody>
      </p:sp>
      <p:pic>
        <p:nvPicPr>
          <p:cNvPr id="4" name="Picture 3" descr="PHOTO - New England commercial fishing trawl vessel NEFSC-1125x53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0107" y="1566400"/>
            <a:ext cx="5539944" cy="3110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9991" y="4669654"/>
            <a:ext cx="32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Commercial Trawler NOAA Photo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Great </a:t>
            </a:r>
            <a:r>
              <a:rPr lang="en-US" sz="3200" b="1" dirty="0" smtClean="0"/>
              <a:t>Red </a:t>
            </a:r>
            <a:r>
              <a:rPr lang="en-US" sz="3200" b="1" dirty="0" smtClean="0"/>
              <a:t>Snapper </a:t>
            </a:r>
            <a:r>
              <a:rPr lang="en-US" sz="3200" b="1" dirty="0" smtClean="0"/>
              <a:t>Count in </a:t>
            </a:r>
            <a:r>
              <a:rPr lang="en-US" sz="3200" b="1" dirty="0" smtClean="0"/>
              <a:t>the Gulf of Mexico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5360" y="1003178"/>
            <a:ext cx="6192388" cy="31959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 snapper are among the most important commercial and recreational fishing catch on the Gulf Coast</a:t>
            </a:r>
          </a:p>
          <a:p>
            <a:r>
              <a:rPr lang="en-US" dirty="0" smtClean="0"/>
              <a:t>Red snapper fishing stocks are monitored and the yearly fishing limits and dates anxiously awaited</a:t>
            </a:r>
          </a:p>
          <a:p>
            <a:r>
              <a:rPr lang="en-US" dirty="0" smtClean="0"/>
              <a:t>Management of red </a:t>
            </a:r>
            <a:r>
              <a:rPr lang="en-US" dirty="0" smtClean="0"/>
              <a:t>s</a:t>
            </a:r>
            <a:r>
              <a:rPr lang="en-US" dirty="0" smtClean="0"/>
              <a:t>napper stocks is shared among the federal government and states bordering the Gulf of Mexico</a:t>
            </a:r>
          </a:p>
          <a:p>
            <a:r>
              <a:rPr lang="en-US" dirty="0" smtClean="0"/>
              <a:t>For more on red snapper </a:t>
            </a:r>
            <a:r>
              <a:rPr lang="en-US" dirty="0" smtClean="0"/>
              <a:t>management, go </a:t>
            </a:r>
            <a:r>
              <a:rPr lang="en-US" dirty="0" smtClean="0"/>
              <a:t>to NOAA’s “History </a:t>
            </a:r>
            <a:r>
              <a:rPr lang="en-US" dirty="0" smtClean="0"/>
              <a:t>of Management of Gulf of Mexico Red </a:t>
            </a:r>
            <a:r>
              <a:rPr lang="en-US" dirty="0" smtClean="0"/>
              <a:t>Snapper” at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www.fisheries.noaa.gov/history-management-gulf-mexico-red-snapper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Snapper-Infographic-Updated-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497821" y="1006769"/>
            <a:ext cx="3704567" cy="4794145"/>
          </a:xfrm>
        </p:spPr>
      </p:pic>
      <p:sp>
        <p:nvSpPr>
          <p:cNvPr id="11" name="TextBox 10"/>
          <p:cNvSpPr txBox="1"/>
          <p:nvPr/>
        </p:nvSpPr>
        <p:spPr>
          <a:xfrm>
            <a:off x="7508575" y="5778131"/>
            <a:ext cx="3703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information, go to </a:t>
            </a:r>
          </a:p>
          <a:p>
            <a:r>
              <a:rPr lang="en-US" dirty="0" smtClean="0"/>
              <a:t>https</a:t>
            </a:r>
            <a:r>
              <a:rPr lang="en-US" dirty="0" smtClean="0"/>
              <a:t>://www.harte.org/snappercount</a:t>
            </a:r>
            <a:endParaRPr lang="en-US" dirty="0"/>
          </a:p>
        </p:txBody>
      </p:sp>
      <p:pic>
        <p:nvPicPr>
          <p:cNvPr id="12" name="Picture 11" descr="Red Snapper noaa photo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2784" y="4128604"/>
            <a:ext cx="3142696" cy="209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2583" y="6214369"/>
            <a:ext cx="274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Snapper (NOAA Photo)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Toxic Algae</a:t>
            </a:r>
            <a:endParaRPr lang="en-US" dirty="0"/>
          </a:p>
        </p:txBody>
      </p:sp>
      <p:pic>
        <p:nvPicPr>
          <p:cNvPr id="4" name="Content Placeholder 3" descr="Toxic Algae Pho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4041" y="1461477"/>
            <a:ext cx="8774959" cy="3657600"/>
          </a:xfrm>
        </p:spPr>
      </p:pic>
      <p:sp>
        <p:nvSpPr>
          <p:cNvPr id="5" name="TextBox 4"/>
          <p:cNvSpPr txBox="1"/>
          <p:nvPr/>
        </p:nvSpPr>
        <p:spPr>
          <a:xfrm>
            <a:off x="1878681" y="5228220"/>
            <a:ext cx="808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Left: K. brevis, the species that causes red tide and associated fish kills. Right: The dominant cyanobacteria (Microcystis aeruginosa) responsible for the blue-green algal bloom in Lake Okeechobee, 2018. From Krista Stump UF/IFAS Blog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281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Red Tide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180122"/>
            <a:ext cx="3851031" cy="51503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Red tide is caused by </a:t>
            </a:r>
            <a:r>
              <a:rPr lang="en-US" i="1" dirty="0" smtClean="0"/>
              <a:t>karenia brevis</a:t>
            </a:r>
            <a:r>
              <a:rPr lang="en-US" dirty="0" smtClean="0"/>
              <a:t>, a species of dinoflagellates – a type of plankton</a:t>
            </a:r>
          </a:p>
          <a:p>
            <a:r>
              <a:rPr lang="en-US" i="1" dirty="0" smtClean="0"/>
              <a:t>Karenia brevis </a:t>
            </a:r>
            <a:r>
              <a:rPr lang="en-US" dirty="0" smtClean="0"/>
              <a:t>produces “brevetoxin” that can affect the central nervous system of fish and other marine life, killing many; people can suffer respiratory and eye ailments from the airborne brevetoxin</a:t>
            </a:r>
          </a:p>
          <a:p>
            <a:r>
              <a:rPr lang="en-US" dirty="0" smtClean="0"/>
              <a:t>Florida red tide blooms often form 10-40 miles offshore in the Gulf of Mexico but can be driven toward land by wind, tide and current</a:t>
            </a:r>
          </a:p>
          <a:p>
            <a:r>
              <a:rPr lang="en-US" dirty="0" smtClean="0"/>
              <a:t>Scientists do not know what causes red tide blooms, though nutrient runoff from land may prolong bloom duration</a:t>
            </a:r>
          </a:p>
          <a:p>
            <a:pPr lvl="1"/>
            <a:r>
              <a:rPr lang="en-US" i="1" dirty="0" smtClean="0"/>
              <a:t>Drawn from Maia McGuire UF/IFAS Blog</a:t>
            </a:r>
          </a:p>
          <a:p>
            <a:r>
              <a:rPr lang="en-US" dirty="0" smtClean="0"/>
              <a:t>More about Red Tide is available at </a:t>
            </a:r>
            <a:r>
              <a:rPr lang="en-US" dirty="0" smtClean="0">
                <a:hlinkClick r:id="rId2"/>
              </a:rPr>
              <a:t>https://scijinks.gov/red-tide/</a:t>
            </a:r>
            <a:endParaRPr lang="en-US" dirty="0"/>
          </a:p>
        </p:txBody>
      </p:sp>
      <p:pic>
        <p:nvPicPr>
          <p:cNvPr id="8" name="Content Placeholder 7" descr="Dead Fish from Red Tide NOA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683903" y="1898529"/>
            <a:ext cx="1981656" cy="2642209"/>
          </a:xfrm>
        </p:spPr>
      </p:pic>
      <p:pic>
        <p:nvPicPr>
          <p:cNvPr id="9" name="Picture 8" descr="Red Tide Off Tex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815" y="1258276"/>
            <a:ext cx="3413648" cy="2389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3969" y="3659499"/>
            <a:ext cx="312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Tide on Texas coast NOAA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36369" y="4556368"/>
            <a:ext cx="204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Dead Fish from Toxic Algae off</a:t>
            </a:r>
          </a:p>
          <a:p>
            <a:r>
              <a:rPr lang="en-US" sz="1200" dirty="0" smtClean="0"/>
              <a:t>Sarasota, Florida  NOAA National Centers for Coastal Ocean Science</a:t>
            </a:r>
            <a:endParaRPr lang="en-US" sz="1200" dirty="0"/>
          </a:p>
        </p:txBody>
      </p:sp>
      <p:pic>
        <p:nvPicPr>
          <p:cNvPr id="12" name="Picture 11" descr="Respiratory Problems from Red Tide NOA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4120" y="4108078"/>
            <a:ext cx="2655819" cy="27499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54473" y="5910673"/>
            <a:ext cx="334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NOAA’s Southwest Florida “Red Tide” Respiratory</a:t>
            </a:r>
          </a:p>
          <a:p>
            <a:r>
              <a:rPr lang="en-US" sz="1200" dirty="0" smtClean="0"/>
              <a:t>Irritation Forecast for August 20, 2018 NOAA.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41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39966"/>
                </a:solidFill>
              </a:rPr>
              <a:t>Blue-Green Algae</a:t>
            </a:r>
            <a:endParaRPr lang="en-US" b="1" dirty="0">
              <a:solidFill>
                <a:srgbClr val="339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312985"/>
            <a:ext cx="5672015" cy="50487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Lake Okeechobee is prone to large algae blooms in warm sunny periods when heavy rainfall cause inflows of phosphorus and nitrogen rich water from its watershed</a:t>
            </a:r>
          </a:p>
          <a:p>
            <a:r>
              <a:rPr lang="en-US" dirty="0" smtClean="0"/>
              <a:t>Some, but not all, blue-green algae release toxins that can kill fish and wildlife</a:t>
            </a:r>
          </a:p>
          <a:p>
            <a:r>
              <a:rPr lang="en-US" dirty="0" smtClean="0"/>
              <a:t>Microcystis aeruginosa can produce the hepatoxin (liver toxin) microcystin which can cause gastro-intestinal and possible liver problems in humans if ingested</a:t>
            </a:r>
          </a:p>
          <a:p>
            <a:r>
              <a:rPr lang="en-US" dirty="0" smtClean="0"/>
              <a:t>Some blue-green algae produce neurotoxins (nervous system toxins) that can cause respiratory system and eye irritation and dermatoxins associated with skin irritation</a:t>
            </a:r>
          </a:p>
          <a:p>
            <a:pPr lvl="1"/>
            <a:r>
              <a:rPr lang="en-US" sz="2000" i="1" dirty="0" smtClean="0"/>
              <a:t>Drawn from Lisa Krimsky UF/IFAS blog</a:t>
            </a:r>
          </a:p>
          <a:p>
            <a:endParaRPr lang="en-US" dirty="0"/>
          </a:p>
        </p:txBody>
      </p:sp>
      <p:pic>
        <p:nvPicPr>
          <p:cNvPr id="5" name="Content Placeholder 4" descr="Blue Green Algae NOAA Parsons FGC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54693" y="1336431"/>
            <a:ext cx="3378353" cy="4504470"/>
          </a:xfrm>
        </p:spPr>
      </p:pic>
      <p:sp>
        <p:nvSpPr>
          <p:cNvPr id="6" name="TextBox 5"/>
          <p:cNvSpPr txBox="1"/>
          <p:nvPr/>
        </p:nvSpPr>
        <p:spPr>
          <a:xfrm>
            <a:off x="7229233" y="5820899"/>
            <a:ext cx="331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NOAA National Centers for Coastal Ocean Science</a:t>
            </a:r>
          </a:p>
          <a:p>
            <a:r>
              <a:rPr lang="en-US" sz="1200" dirty="0" smtClean="0"/>
              <a:t>M. Parsons FGCU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Toxic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Algae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For more on toxic algae go to the Sea Grant online publication “State of Science for Toxic Algal Blooms in Florida” at</a:t>
            </a:r>
            <a:r>
              <a:rPr lang="en-US" dirty="0" smtClean="0">
                <a:hlinkClick r:id="rId2"/>
              </a:rPr>
              <a:t> https://chnep.wateratlas.usf.edu/upload/documents/SGR-136-HAB-Science-Aug2019.pdf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and NOAA’s “Gulf of Mexico/Texas Harmful Algae Blooms” at</a:t>
            </a:r>
            <a:r>
              <a:rPr lang="en-US" dirty="0" smtClean="0">
                <a:hlinkClick r:id="rId3"/>
              </a:rPr>
              <a:t> https://oceanservice.noaa.gov/hazards/hab/gulf-mexico.html</a:t>
            </a:r>
            <a:endParaRPr lang="en-US" dirty="0"/>
          </a:p>
        </p:txBody>
      </p:sp>
      <p:pic>
        <p:nvPicPr>
          <p:cNvPr id="6" name="Content Placeholder 5" descr="Red Tide Noa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643257" y="1825625"/>
            <a:ext cx="4239486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31" y="286972"/>
            <a:ext cx="10515600" cy="5649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Some Invasive Species in Gulf Waters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329723" y="1234832"/>
            <a:ext cx="7408985" cy="51347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Regal Demoiselle are from the Indo-Pacific and were found off the Mexican coast in 2013; they were identified in Northern Gulf of Mexico waters in 2017, particularly near oil rigs, but their effect on local species is unknown (USGS)</a:t>
            </a:r>
          </a:p>
          <a:p>
            <a:r>
              <a:rPr lang="en-US" dirty="0" smtClean="0"/>
              <a:t>Asian Tiger Shrimp from the Indo-Pacific have been found in Gulf waters since 2002; their local effects are uncertain (USGS)</a:t>
            </a:r>
          </a:p>
          <a:p>
            <a:r>
              <a:rPr lang="en-US" dirty="0" smtClean="0"/>
              <a:t>Lionfish are also from the Indo-Pacific and are a popular aquarium fish, which may be how they arrived in Gulf waters in the early 1990s; they are voracious predators and have greatly multiplied;  efforts to control their numbers with lionfish hunting tournaments and other means are ongoing</a:t>
            </a:r>
            <a:endParaRPr lang="en-US" dirty="0"/>
          </a:p>
        </p:txBody>
      </p:sp>
      <p:pic>
        <p:nvPicPr>
          <p:cNvPr id="4" name="Picture 3" descr="Asian Tiger Shrimp NO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137" y="2711938"/>
            <a:ext cx="2913309" cy="1141046"/>
          </a:xfrm>
          <a:prstGeom prst="rect">
            <a:avLst/>
          </a:prstGeom>
        </p:spPr>
      </p:pic>
      <p:pic>
        <p:nvPicPr>
          <p:cNvPr id="5" name="Picture 4" descr="Regal Demoiselle USGS-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1" y="896557"/>
            <a:ext cx="2829168" cy="1489734"/>
          </a:xfrm>
          <a:prstGeom prst="rect">
            <a:avLst/>
          </a:prstGeom>
        </p:spPr>
      </p:pic>
      <p:pic>
        <p:nvPicPr>
          <p:cNvPr id="6" name="Picture 5" descr="Lionfish NO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246" y="4142155"/>
            <a:ext cx="3014132" cy="226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1723" y="2375876"/>
            <a:ext cx="1932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Regal Demoiselle USGS-NAS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28616" y="3860797"/>
            <a:ext cx="176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Asian Tiger Shrimp NOAA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446" y="6408614"/>
            <a:ext cx="125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Lionfish NOAA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 Sea Animals crossword 5 (a little more challenging)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708693" y="-215661"/>
            <a:ext cx="8864997" cy="7609238"/>
          </a:xfrm>
        </p:spPr>
      </p:pic>
      <p:pic>
        <p:nvPicPr>
          <p:cNvPr id="5" name="Picture 4" descr="Killer Whale NO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031" y="1044404"/>
            <a:ext cx="2090440" cy="997439"/>
          </a:xfrm>
          <a:prstGeom prst="rect">
            <a:avLst/>
          </a:prstGeom>
        </p:spPr>
      </p:pic>
      <p:pic>
        <p:nvPicPr>
          <p:cNvPr id="6" name="Picture 5" descr="Rough Toothed Dolphins Marie Hill NO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595" y="4615071"/>
            <a:ext cx="2102545" cy="1402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928" y="6017452"/>
            <a:ext cx="16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Rough Toothed Dolphin</a:t>
            </a:r>
          </a:p>
          <a:p>
            <a:r>
              <a:rPr lang="en-US" sz="1200" dirty="0" smtClean="0"/>
              <a:t>Marie Hill NOAA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99055" y="2041843"/>
            <a:ext cx="1388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Killer Whale NOAA</a:t>
            </a:r>
            <a:endParaRPr lang="en-US" sz="1200" dirty="0"/>
          </a:p>
        </p:txBody>
      </p:sp>
      <p:pic>
        <p:nvPicPr>
          <p:cNvPr id="11" name="Picture 10" descr="Red-footed Booby and Flyingfish Bernardo Alps NO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595" y="2445075"/>
            <a:ext cx="2102545" cy="1576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924" y="4008071"/>
            <a:ext cx="2397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Red-Footed Booby and Flying Fish</a:t>
            </a:r>
          </a:p>
          <a:p>
            <a:r>
              <a:rPr lang="en-US" sz="1200" dirty="0" smtClean="0"/>
              <a:t>Bernardo Alps NOAA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09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bitat Conservation NO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922" y="0"/>
            <a:ext cx="105806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idification NOAA Infographic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99382" y="171938"/>
            <a:ext cx="6941420" cy="5494215"/>
          </a:xfrm>
        </p:spPr>
      </p:pic>
      <p:sp>
        <p:nvSpPr>
          <p:cNvPr id="6" name="TextBox 5"/>
          <p:cNvSpPr txBox="1"/>
          <p:nvPr/>
        </p:nvSpPr>
        <p:spPr>
          <a:xfrm>
            <a:off x="2057282" y="5763133"/>
            <a:ext cx="7086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Additional information on ocean acidification can be found at the Nature Conservancy presentation “Ocean Acidification” at </a:t>
            </a:r>
            <a:r>
              <a:rPr lang="en-US" sz="1200" dirty="0" smtClean="0">
                <a:hlinkClick r:id="rId3"/>
              </a:rPr>
              <a:t>https://www.washingtonnature.org/oceanacidification</a:t>
            </a:r>
            <a:r>
              <a:rPr lang="en-US" sz="1200" dirty="0" smtClean="0"/>
              <a:t> and the EPA article “Effects of Ocean and Coastal Acidification on Ecosystems”  at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https://www.epa.gov/ocean-acidification/effects-ocean-and-coastal-acidification-ecosystems</a:t>
            </a:r>
            <a:r>
              <a:rPr lang="en-US" sz="1200" dirty="0" smtClean="0"/>
              <a:t>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al Bleaching NOAA Inf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255" y="0"/>
            <a:ext cx="96534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al Bleaching American Samoa NOAA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7354" y="83364"/>
            <a:ext cx="9018954" cy="6012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3324" y="6111631"/>
            <a:ext cx="90431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Coral Bleaching between 2014 and 2015 in American Samoa – NOAA Photo XL Catlin Seaview Survey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al Pollution NOAA Inf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062" y="0"/>
            <a:ext cx="102998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algn="ctr"/>
            <a:r>
              <a:rPr lang="en-US" dirty="0" smtClean="0"/>
              <a:t>Overfishing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181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“Globally, a total of almost 80% of the world's fisheries are fully-to over-exploited, depleted, or in a state of collapse.”</a:t>
            </a:r>
          </a:p>
          <a:p>
            <a:r>
              <a:rPr lang="en-US" dirty="0" smtClean="0"/>
              <a:t>“300,000 whales and dolphin are killed each year via by-catch”</a:t>
            </a:r>
          </a:p>
          <a:p>
            <a:r>
              <a:rPr lang="en-US" dirty="0" smtClean="0"/>
              <a:t>“90% of predatory fish are gone: tuna, sharks, swordfish, cod, halibut”</a:t>
            </a:r>
          </a:p>
          <a:p>
            <a:r>
              <a:rPr lang="en-US" dirty="0" smtClean="0"/>
              <a:t>Various national and international  initiatives have been made to help maintain fish stocks</a:t>
            </a:r>
          </a:p>
          <a:p>
            <a:r>
              <a:rPr lang="en-US" dirty="0" smtClean="0"/>
              <a:t>Information on this page from “Overfishing Around the World” </a:t>
            </a:r>
            <a:r>
              <a:rPr lang="en-US" dirty="0" smtClean="0">
                <a:hlinkClick r:id="rId2"/>
              </a:rPr>
              <a:t>https://sites.google.com/a/cornell.edu/overfishing-around-the-world/home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70807" y="3053751"/>
            <a:ext cx="31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Commercial Trawl Vessel NOAA</a:t>
            </a:r>
            <a:endParaRPr lang="en-US" dirty="0"/>
          </a:p>
        </p:txBody>
      </p:sp>
      <p:pic>
        <p:nvPicPr>
          <p:cNvPr id="7" name="Picture 6" descr="Trawl NO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192" y="3506436"/>
            <a:ext cx="2515062" cy="1332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0030" y="4839419"/>
            <a:ext cx="130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Trawl NOAA</a:t>
            </a:r>
            <a:endParaRPr lang="en-US" dirty="0"/>
          </a:p>
        </p:txBody>
      </p:sp>
      <p:pic>
        <p:nvPicPr>
          <p:cNvPr id="9" name="Picture 8" descr="Fish Market NO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8778" y="3848399"/>
            <a:ext cx="3076900" cy="2052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4386" y="5883216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 Market NOAA</a:t>
            </a:r>
            <a:endParaRPr lang="en-US" dirty="0"/>
          </a:p>
        </p:txBody>
      </p:sp>
      <p:pic>
        <p:nvPicPr>
          <p:cNvPr id="14" name="Content Placeholder 13" descr="Commercial fishing trawl vessel NOAA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7522234" y="1221910"/>
            <a:ext cx="3883324" cy="18515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al Overfishing NOAA Inf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142" y="0"/>
            <a:ext cx="105337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Problem with </a:t>
            </a:r>
            <a:r>
              <a:rPr lang="en-US" b="1" i="1" dirty="0" smtClean="0"/>
              <a:t>Bycatch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17917"/>
            <a:ext cx="5384800" cy="584008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Bycatch are marine species caught but not wanted during fishing operations; if fishing for tuna, you do not want dolphin; if fishing for shrimp, you do not want endangered sea turtles – but trawling, longline, and other intensive fishing techniques can be indiscriminate in what they catch</a:t>
            </a:r>
          </a:p>
          <a:p>
            <a:r>
              <a:rPr lang="en-US" sz="1600" dirty="0" smtClean="0"/>
              <a:t>“All in all, bycatch may account for up to 40% of the global catch, or 63 billion pounds of non-target species per year” (From </a:t>
            </a:r>
            <a:r>
              <a:rPr lang="en-US" sz="1600" i="1" dirty="0" smtClean="0"/>
              <a:t>Planet Forward</a:t>
            </a:r>
            <a:r>
              <a:rPr lang="en-US" sz="1600" dirty="0" smtClean="0"/>
              <a:t>, “Bycatch: the forgotten story of the food industry,” March 15, 2017, by Ariel Kagan)</a:t>
            </a:r>
          </a:p>
          <a:p>
            <a:r>
              <a:rPr lang="en-US" sz="1600" dirty="0" smtClean="0"/>
              <a:t>Estimates vary, but for every pound of shrimp caught, up to ten pounds of other marine life is thrown away </a:t>
            </a:r>
          </a:p>
          <a:p>
            <a:r>
              <a:rPr lang="en-US" sz="1600" dirty="0" smtClean="0"/>
              <a:t>Bycatch can affect fish stocks and protected marine mammals and sea turtles</a:t>
            </a:r>
          </a:p>
          <a:p>
            <a:r>
              <a:rPr lang="en-US" sz="1600" dirty="0" smtClean="0"/>
              <a:t>Various national and international  initiatives have been made to mitigate bycatch</a:t>
            </a:r>
          </a:p>
          <a:p>
            <a:pPr lvl="1"/>
            <a:r>
              <a:rPr lang="en-US" sz="1200" i="1" dirty="0" smtClean="0"/>
              <a:t>Drawn from NOAA Fisheries “Understanding Bycatch” June 19, 2017</a:t>
            </a:r>
          </a:p>
          <a:p>
            <a:r>
              <a:rPr lang="en-US" sz="1600" dirty="0" smtClean="0"/>
              <a:t>For more on Bycatch, go to </a:t>
            </a:r>
            <a:r>
              <a:rPr lang="en-US" sz="1600" dirty="0" smtClean="0">
                <a:hlinkClick r:id="rId2"/>
              </a:rPr>
              <a:t>https://www.fisheries.noaa.gov/insight/understanding-bycatch</a:t>
            </a:r>
            <a:endParaRPr lang="en-US" sz="1600" dirty="0"/>
          </a:p>
        </p:txBody>
      </p:sp>
      <p:pic>
        <p:nvPicPr>
          <p:cNvPr id="8" name="Content Placeholder 7" descr="Bycatch Wha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901" y="3581400"/>
            <a:ext cx="4644499" cy="2217022"/>
          </a:xfrm>
        </p:spPr>
      </p:pic>
      <p:sp>
        <p:nvSpPr>
          <p:cNvPr id="6" name="TextBox 5"/>
          <p:cNvSpPr txBox="1"/>
          <p:nvPr/>
        </p:nvSpPr>
        <p:spPr>
          <a:xfrm>
            <a:off x="6705600" y="3276601"/>
            <a:ext cx="286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Bycatch from Commercial Shrimping NOAA</a:t>
            </a:r>
            <a:endParaRPr lang="en-US" sz="1200" dirty="0"/>
          </a:p>
        </p:txBody>
      </p:sp>
      <p:pic>
        <p:nvPicPr>
          <p:cNvPr id="7" name="Picture 6" descr="Bycatch in shrimp fisheries-NO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1584" y="1066800"/>
            <a:ext cx="4481217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6801" y="5791201"/>
            <a:ext cx="169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Entangled  Whale NOAA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line Iinfographic NOAA and Greenpe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4508" y="0"/>
            <a:ext cx="96429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0615" y="6473037"/>
            <a:ext cx="4161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NOAA and Greenpeace (GPI – LonglineInfographic – RGB – DEF)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956</Words>
  <Application>Microsoft Office PowerPoint</Application>
  <PresentationFormat>Custom</PresentationFormat>
  <Paragraphs>87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June 3 – Threats to the Oceans</vt:lpstr>
      <vt:lpstr>Slide 2</vt:lpstr>
      <vt:lpstr>Slide 3</vt:lpstr>
      <vt:lpstr>Slide 4</vt:lpstr>
      <vt:lpstr>Slide 5</vt:lpstr>
      <vt:lpstr>Overfishing</vt:lpstr>
      <vt:lpstr>Slide 7</vt:lpstr>
      <vt:lpstr>The Problem with Bycatch</vt:lpstr>
      <vt:lpstr>Slide 9</vt:lpstr>
      <vt:lpstr>Slide 10</vt:lpstr>
      <vt:lpstr>Slide 11</vt:lpstr>
      <vt:lpstr> Great Red Snapper Count in the Gulf of Mexico  </vt:lpstr>
      <vt:lpstr>Toxic Algae</vt:lpstr>
      <vt:lpstr>Red Tide</vt:lpstr>
      <vt:lpstr>Blue-Green Algae</vt:lpstr>
      <vt:lpstr>Toxic Algae</vt:lpstr>
      <vt:lpstr>Some Invasive Species in Gulf Waters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3 – Threats to the Oceans</dc:title>
  <dc:creator>Owner</dc:creator>
  <cp:lastModifiedBy>Owner</cp:lastModifiedBy>
  <cp:revision>19</cp:revision>
  <dcterms:created xsi:type="dcterms:W3CDTF">2020-05-28T22:24:22Z</dcterms:created>
  <dcterms:modified xsi:type="dcterms:W3CDTF">2022-05-15T20:24:13Z</dcterms:modified>
</cp:coreProperties>
</file>