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67" r:id="rId3"/>
    <p:sldId id="295" r:id="rId4"/>
    <p:sldId id="282" r:id="rId5"/>
    <p:sldId id="291" r:id="rId6"/>
    <p:sldId id="272" r:id="rId7"/>
    <p:sldId id="296" r:id="rId8"/>
    <p:sldId id="297" r:id="rId9"/>
    <p:sldId id="273" r:id="rId10"/>
    <p:sldId id="286" r:id="rId11"/>
    <p:sldId id="279" r:id="rId12"/>
    <p:sldId id="288" r:id="rId13"/>
    <p:sldId id="266"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3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34791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2452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202388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364260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118082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293648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182840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398879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179795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269697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44510-8352-432A-8F0D-BF984DD6A14B}"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138291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44510-8352-432A-8F0D-BF984DD6A14B}" type="datetimeFigureOut">
              <a:rPr lang="en-US" smtClean="0"/>
              <a:pPr/>
              <a:t>5/15/2022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F3186-9419-4BD3-9E31-106534614B48}" type="slidenum">
              <a:rPr lang="en-US" smtClean="0"/>
              <a:pPr/>
              <a:t>‹#›</a:t>
            </a:fld>
            <a:endParaRPr lang="en-US" dirty="0"/>
          </a:p>
        </p:txBody>
      </p:sp>
    </p:spTree>
    <p:extLst>
      <p:ext uri="{BB962C8B-B14F-4D97-AF65-F5344CB8AC3E}">
        <p14:creationId xmlns:p14="http://schemas.microsoft.com/office/powerpoint/2010/main" xmlns="" val="296784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arthday.org/fact-sheet-plastics-in-the-ocean/" TargetMode="External"/><Relationship Id="rId2" Type="http://schemas.openxmlformats.org/officeDocument/2006/relationships/hyperlink" Target="https://oceanservice.noaa.gov/hazards/marinedebris/plastics-in-the-ocean.html"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4rCng_-0Rc" TargetMode="External"/><Relationship Id="rId7" Type="http://schemas.openxmlformats.org/officeDocument/2006/relationships/hyperlink" Target="https://marinedebris.noaa.gov/info/patch.html" TargetMode="External"/><Relationship Id="rId2" Type="http://schemas.openxmlformats.org/officeDocument/2006/relationships/hyperlink" Target="https://theoceancleanup.com/oceans/"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smithsonianmag.com/smart-news/this-new-installation-just-pulled-20000-pounds-of-plastic-from-the-great-pacific-garbage-patch-18097889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oceanconservancy.org/trash-free-se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log.marinedebris.noaa.gov/microplastics-megafauna" TargetMode="External"/><Relationship Id="rId2" Type="http://schemas.openxmlformats.org/officeDocument/2006/relationships/hyperlink" Target="https://oceanservice.noaa.gov/hazards/marinedebris/plastics-in-the-ocean.html" TargetMode="Externa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theguardian.com/environment/2022/mar/24/microplastics-found-in-human-blood-for-first-ti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ibtimes.sg/sperm-whale-found-dead-after-swallowing-plastic-bags-undp-development-goal-failing-25792"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aq6LNsJyq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oceanconservancy.org/wp-content/uploads/2021/09/2020-ICC-Report_Web_FINAL-0909.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only.one/read/gateway-to-a-plastic-revolution" TargetMode="External"/><Relationship Id="rId2" Type="http://schemas.openxmlformats.org/officeDocument/2006/relationships/hyperlink" Target="https://oceanconservancy.org/blog/2016/01/12/how-dangerous-is-ocean-plastic/"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48" y="373364"/>
            <a:ext cx="10515600" cy="911740"/>
          </a:xfrm>
        </p:spPr>
        <p:txBody>
          <a:bodyPr/>
          <a:lstStyle/>
          <a:p>
            <a:pPr algn="ctr"/>
            <a:r>
              <a:rPr lang="en-US" dirty="0" smtClean="0">
                <a:solidFill>
                  <a:srgbClr val="C00000"/>
                </a:solidFill>
              </a:rPr>
              <a:t>June 4 – Plastic in the Oceans</a:t>
            </a:r>
            <a:endParaRPr lang="en-US" dirty="0">
              <a:solidFill>
                <a:srgbClr val="C00000"/>
              </a:solidFill>
            </a:endParaRPr>
          </a:p>
        </p:txBody>
      </p:sp>
      <p:sp>
        <p:nvSpPr>
          <p:cNvPr id="3" name="Content Placeholder 2"/>
          <p:cNvSpPr>
            <a:spLocks noGrp="1"/>
          </p:cNvSpPr>
          <p:nvPr>
            <p:ph sz="half" idx="1"/>
          </p:nvPr>
        </p:nvSpPr>
        <p:spPr>
          <a:xfrm>
            <a:off x="838200" y="1309816"/>
            <a:ext cx="5181600" cy="5165125"/>
          </a:xfrm>
        </p:spPr>
        <p:txBody>
          <a:bodyPr>
            <a:normAutofit fontScale="92500" lnSpcReduction="20000"/>
          </a:bodyPr>
          <a:lstStyle/>
          <a:p>
            <a:r>
              <a:rPr lang="en-US" dirty="0" smtClean="0"/>
              <a:t>Single use items like plastic bottles and bags can end up in the oceans if not disposed of properly</a:t>
            </a:r>
          </a:p>
          <a:p>
            <a:r>
              <a:rPr lang="en-US" dirty="0" smtClean="0"/>
              <a:t>Scientists estimate that about 8 million metric tons of plastic enter the oceans every year, the weight of nearly 90 aircraft carriers</a:t>
            </a:r>
          </a:p>
          <a:p>
            <a:r>
              <a:rPr lang="en-US" dirty="0" smtClean="0"/>
              <a:t>Plastics do not decompose quickly so they continue to build up and cause damage to the marine ecosystem</a:t>
            </a:r>
          </a:p>
          <a:p>
            <a:pPr lvl="1"/>
            <a:r>
              <a:rPr lang="en-US" dirty="0" smtClean="0"/>
              <a:t>Information from NOAA’s “A Guide to Plastics in the Ocean” at </a:t>
            </a:r>
            <a:r>
              <a:rPr lang="en-US" dirty="0" smtClean="0">
                <a:hlinkClick r:id="rId2"/>
              </a:rPr>
              <a:t>https://oceanservice.noaa.gov/hazards/marinedebris/plastics-in-the-ocean.html</a:t>
            </a:r>
            <a:endParaRPr lang="en-US" dirty="0" smtClean="0"/>
          </a:p>
          <a:p>
            <a:pPr lvl="1"/>
            <a:endParaRPr lang="en-US" dirty="0" smtClean="0"/>
          </a:p>
          <a:p>
            <a:endParaRPr lang="en-US" dirty="0" smtClean="0"/>
          </a:p>
          <a:p>
            <a:endParaRPr lang="en-US" dirty="0" smtClean="0"/>
          </a:p>
        </p:txBody>
      </p:sp>
      <p:sp>
        <p:nvSpPr>
          <p:cNvPr id="4" name="Content Placeholder 3"/>
          <p:cNvSpPr>
            <a:spLocks noGrp="1"/>
          </p:cNvSpPr>
          <p:nvPr>
            <p:ph sz="half" idx="2"/>
          </p:nvPr>
        </p:nvSpPr>
        <p:spPr>
          <a:xfrm>
            <a:off x="6172200" y="1301578"/>
            <a:ext cx="5181600" cy="5016844"/>
          </a:xfrm>
        </p:spPr>
        <p:txBody>
          <a:bodyPr>
            <a:normAutofit fontScale="92500" lnSpcReduction="20000"/>
          </a:bodyPr>
          <a:lstStyle/>
          <a:p>
            <a:pPr marL="228600" lvl="1">
              <a:spcBef>
                <a:spcPts val="1000"/>
              </a:spcBef>
            </a:pPr>
            <a:r>
              <a:rPr lang="en-US" sz="2800" dirty="0" smtClean="0"/>
              <a:t>By 2050 the weight of plastics in the oceans will exceed that of fish</a:t>
            </a:r>
          </a:p>
          <a:p>
            <a:pPr marL="685800" lvl="2">
              <a:spcBef>
                <a:spcPts val="1000"/>
              </a:spcBef>
            </a:pPr>
            <a:r>
              <a:rPr lang="en-US" sz="2400" dirty="0" smtClean="0"/>
              <a:t>Earthday.org Fact Sheet: Plastics in the Ocean at </a:t>
            </a:r>
            <a:r>
              <a:rPr lang="en-US" sz="2400" dirty="0" smtClean="0">
                <a:hlinkClick r:id="rId3"/>
              </a:rPr>
              <a:t>https://www.earthday.org/fact-sheet-plastics-in-the-ocean/</a:t>
            </a:r>
            <a:endParaRPr lang="en-US" sz="2400" dirty="0" smtClean="0"/>
          </a:p>
          <a:p>
            <a:endParaRPr lang="en-US" dirty="0" smtClean="0"/>
          </a:p>
          <a:p>
            <a:endParaRPr lang="en-US" dirty="0"/>
          </a:p>
        </p:txBody>
      </p:sp>
      <p:pic>
        <p:nvPicPr>
          <p:cNvPr id="5" name="Picture 4" descr="Plastic Bottle NOAA.jpg"/>
          <p:cNvPicPr>
            <a:picLocks noChangeAspect="1"/>
          </p:cNvPicPr>
          <p:nvPr/>
        </p:nvPicPr>
        <p:blipFill>
          <a:blip r:embed="rId4" cstate="print"/>
          <a:stretch>
            <a:fillRect/>
          </a:stretch>
        </p:blipFill>
        <p:spPr>
          <a:xfrm>
            <a:off x="7035114" y="3173937"/>
            <a:ext cx="4085257" cy="2724356"/>
          </a:xfrm>
          <a:prstGeom prst="rect">
            <a:avLst/>
          </a:prstGeom>
        </p:spPr>
      </p:pic>
      <p:sp>
        <p:nvSpPr>
          <p:cNvPr id="6" name="TextBox 5"/>
          <p:cNvSpPr txBox="1"/>
          <p:nvPr/>
        </p:nvSpPr>
        <p:spPr>
          <a:xfrm>
            <a:off x="6960974" y="5914767"/>
            <a:ext cx="4364849" cy="584775"/>
          </a:xfrm>
          <a:prstGeom prst="rect">
            <a:avLst/>
          </a:prstGeom>
          <a:noFill/>
        </p:spPr>
        <p:txBody>
          <a:bodyPr wrap="none" rtlCol="0">
            <a:spAutoFit/>
          </a:bodyPr>
          <a:lstStyle/>
          <a:p>
            <a:r>
              <a:rPr lang="en-US" sz="1600" dirty="0" smtClean="0"/>
              <a:t>Plastic bottle in waters near remote Northwestern</a:t>
            </a:r>
          </a:p>
          <a:p>
            <a:r>
              <a:rPr lang="en-US" sz="1600" dirty="0" smtClean="0"/>
              <a:t>Hawaiian Island NOAA Photo</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136"/>
            <a:ext cx="10515600" cy="716692"/>
          </a:xfrm>
        </p:spPr>
        <p:txBody>
          <a:bodyPr>
            <a:normAutofit fontScale="90000"/>
          </a:bodyPr>
          <a:lstStyle/>
          <a:p>
            <a:r>
              <a:rPr lang="en-US" sz="4000" dirty="0" smtClean="0"/>
              <a:t>Sweeping Plastic from the Great Pacific Garbage Patch</a:t>
            </a:r>
            <a:endParaRPr lang="en-US" sz="4000" dirty="0"/>
          </a:p>
        </p:txBody>
      </p:sp>
      <p:sp>
        <p:nvSpPr>
          <p:cNvPr id="3" name="Content Placeholder 2"/>
          <p:cNvSpPr>
            <a:spLocks noGrp="1"/>
          </p:cNvSpPr>
          <p:nvPr>
            <p:ph sz="half" idx="1"/>
          </p:nvPr>
        </p:nvSpPr>
        <p:spPr>
          <a:xfrm>
            <a:off x="642551" y="1153297"/>
            <a:ext cx="5453449" cy="5593492"/>
          </a:xfrm>
        </p:spPr>
        <p:txBody>
          <a:bodyPr>
            <a:normAutofit fontScale="47500" lnSpcReduction="20000"/>
          </a:bodyPr>
          <a:lstStyle/>
          <a:p>
            <a:r>
              <a:rPr lang="en-US" dirty="0" smtClean="0"/>
              <a:t>Garbage patches are locations where trash tends to accumulate in the oceans because of rotating currents called “gyres”</a:t>
            </a:r>
          </a:p>
          <a:p>
            <a:r>
              <a:rPr lang="en-US" dirty="0" smtClean="0"/>
              <a:t>24 year old Boyan Slat and Dutch scientists have designed a 2,000 ft floating boom to capture and retain debris in the Great Pacific Garbage Patch (shown here as “Eastern Pacific Patch), a region twice the size of Texas and the world’s largest garbage patch</a:t>
            </a:r>
          </a:p>
          <a:p>
            <a:r>
              <a:rPr lang="en-US" dirty="0" smtClean="0"/>
              <a:t>The boom has a 10 foot screen below it to trap plastic but not harm marine life</a:t>
            </a:r>
          </a:p>
          <a:p>
            <a:pPr lvl="1"/>
            <a:r>
              <a:rPr lang="en-US" i="1" dirty="0" smtClean="0"/>
              <a:t>The Guardian </a:t>
            </a:r>
            <a:r>
              <a:rPr lang="en-US" dirty="0" smtClean="0"/>
              <a:t>October 3, 2019 “Ocean Cleanup Device Successfully Collects Plastic for First Time” by Daniel Boffey</a:t>
            </a:r>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r>
              <a:rPr lang="en-US" dirty="0" smtClean="0"/>
              <a:t>			The Ocean Project</a:t>
            </a:r>
          </a:p>
          <a:p>
            <a:r>
              <a:rPr lang="en-US" dirty="0" smtClean="0"/>
              <a:t>For more on the project, go to The Ocean Cleanup website at  </a:t>
            </a:r>
            <a:r>
              <a:rPr lang="en-US" dirty="0" smtClean="0">
                <a:hlinkClick r:id="rId2"/>
              </a:rPr>
              <a:t>https://theoceancleanup.com/oceans/</a:t>
            </a:r>
            <a:endParaRPr lang="en-US" dirty="0" smtClean="0"/>
          </a:p>
          <a:p>
            <a:r>
              <a:rPr lang="en-US" dirty="0" smtClean="0"/>
              <a:t>CBS News coverage video at </a:t>
            </a:r>
            <a:r>
              <a:rPr lang="en-US" dirty="0" smtClean="0">
                <a:hlinkClick r:id="rId3"/>
              </a:rPr>
              <a:t>https://www.youtube.com/watch?v=r4rCng_-</a:t>
            </a:r>
            <a:r>
              <a:rPr lang="en-US" dirty="0" smtClean="0">
                <a:hlinkClick r:id="rId3"/>
              </a:rPr>
              <a:t>0Rc</a:t>
            </a:r>
            <a:endParaRPr lang="en-US" dirty="0" smtClean="0"/>
          </a:p>
          <a:p>
            <a:r>
              <a:rPr lang="en-US" dirty="0" smtClean="0"/>
              <a:t>Updates at the Smithsonian’s </a:t>
            </a:r>
            <a:r>
              <a:rPr lang="en-US" dirty="0" smtClean="0">
                <a:hlinkClick r:id="rId4"/>
              </a:rPr>
              <a:t>https://www.smithsonianmag.com/smart-news/this-new-installation-just-pulled-20000-pounds-of-plastic-from-the-great-pacific-garbage-patch-180978895</a:t>
            </a:r>
            <a:r>
              <a:rPr lang="en-US" dirty="0" smtClean="0">
                <a:hlinkClick r:id="rId4"/>
              </a:rPr>
              <a:t>/</a:t>
            </a:r>
            <a:r>
              <a:rPr lang="en-US" dirty="0" smtClean="0"/>
              <a:t> </a:t>
            </a:r>
            <a:endParaRPr lang="en-US" dirty="0" smtClean="0"/>
          </a:p>
          <a:p>
            <a:endParaRPr lang="en-US" dirty="0" smtClean="0"/>
          </a:p>
          <a:p>
            <a:endParaRPr lang="en-US" dirty="0" smtClean="0"/>
          </a:p>
          <a:p>
            <a:endParaRPr lang="en-US" dirty="0" smtClean="0"/>
          </a:p>
        </p:txBody>
      </p:sp>
      <p:pic>
        <p:nvPicPr>
          <p:cNvPr id="5" name="Content Placeholder 4" descr="Plastic Cleanup Device The Ocean Cleanup.jpg"/>
          <p:cNvPicPr>
            <a:picLocks noGrp="1" noChangeAspect="1"/>
          </p:cNvPicPr>
          <p:nvPr>
            <p:ph sz="half" idx="2"/>
          </p:nvPr>
        </p:nvPicPr>
        <p:blipFill>
          <a:blip r:embed="rId5" cstate="print"/>
          <a:stretch>
            <a:fillRect/>
          </a:stretch>
        </p:blipFill>
        <p:spPr>
          <a:xfrm>
            <a:off x="2329937" y="2958415"/>
            <a:ext cx="1968841" cy="1544310"/>
          </a:xfrm>
        </p:spPr>
      </p:pic>
      <p:pic>
        <p:nvPicPr>
          <p:cNvPr id="6" name="Picture 5" descr="Garbage Patch NOAA.jpg"/>
          <p:cNvPicPr>
            <a:picLocks noChangeAspect="1"/>
          </p:cNvPicPr>
          <p:nvPr/>
        </p:nvPicPr>
        <p:blipFill>
          <a:blip r:embed="rId6" cstate="print"/>
          <a:stretch>
            <a:fillRect/>
          </a:stretch>
        </p:blipFill>
        <p:spPr>
          <a:xfrm>
            <a:off x="6203608" y="1918257"/>
            <a:ext cx="4761210" cy="3032684"/>
          </a:xfrm>
          <a:prstGeom prst="rect">
            <a:avLst/>
          </a:prstGeom>
        </p:spPr>
      </p:pic>
      <p:sp>
        <p:nvSpPr>
          <p:cNvPr id="7" name="TextBox 6"/>
          <p:cNvSpPr txBox="1"/>
          <p:nvPr/>
        </p:nvSpPr>
        <p:spPr>
          <a:xfrm>
            <a:off x="6803568" y="4950941"/>
            <a:ext cx="3674962" cy="276999"/>
          </a:xfrm>
          <a:prstGeom prst="rect">
            <a:avLst/>
          </a:prstGeom>
          <a:noFill/>
        </p:spPr>
        <p:txBody>
          <a:bodyPr wrap="square" rtlCol="0">
            <a:spAutoFit/>
          </a:bodyPr>
          <a:lstStyle/>
          <a:p>
            <a:r>
              <a:rPr lang="en-US" sz="1200" dirty="0" smtClean="0"/>
              <a:t>For more on ocean “gyres” and “garbage patches” go to</a:t>
            </a:r>
            <a:endParaRPr lang="en-US" sz="1200" dirty="0"/>
          </a:p>
        </p:txBody>
      </p:sp>
      <p:sp>
        <p:nvSpPr>
          <p:cNvPr id="8" name="TextBox 7"/>
          <p:cNvSpPr txBox="1"/>
          <p:nvPr/>
        </p:nvSpPr>
        <p:spPr>
          <a:xfrm>
            <a:off x="6836724" y="5161195"/>
            <a:ext cx="3135410" cy="276999"/>
          </a:xfrm>
          <a:prstGeom prst="rect">
            <a:avLst/>
          </a:prstGeom>
          <a:noFill/>
        </p:spPr>
        <p:txBody>
          <a:bodyPr wrap="none" rtlCol="0">
            <a:spAutoFit/>
          </a:bodyPr>
          <a:lstStyle/>
          <a:p>
            <a:r>
              <a:rPr lang="en-US" sz="1200" dirty="0" smtClean="0">
                <a:hlinkClick r:id="rId7"/>
              </a:rPr>
              <a:t>https://marinedebris.noaa.gov/info/patch.html</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878788"/>
          </a:xfrm>
        </p:spPr>
        <p:txBody>
          <a:bodyPr/>
          <a:lstStyle/>
          <a:p>
            <a:pPr algn="ctr"/>
            <a:r>
              <a:rPr lang="en-US" dirty="0" smtClean="0"/>
              <a:t>CAP and CIG</a:t>
            </a:r>
            <a:endParaRPr lang="en-US" dirty="0"/>
          </a:p>
        </p:txBody>
      </p:sp>
      <p:sp>
        <p:nvSpPr>
          <p:cNvPr id="3" name="Content Placeholder 2"/>
          <p:cNvSpPr>
            <a:spLocks noGrp="1"/>
          </p:cNvSpPr>
          <p:nvPr>
            <p:ph sz="half" idx="1"/>
          </p:nvPr>
        </p:nvSpPr>
        <p:spPr>
          <a:xfrm>
            <a:off x="838200" y="1309816"/>
            <a:ext cx="3585519" cy="4867147"/>
          </a:xfrm>
        </p:spPr>
        <p:txBody>
          <a:bodyPr>
            <a:normAutofit fontScale="92500" lnSpcReduction="20000"/>
          </a:bodyPr>
          <a:lstStyle/>
          <a:p>
            <a:r>
              <a:rPr lang="en-US" dirty="0" smtClean="0"/>
              <a:t>To help us appreciate the damage plastics can do to our oceans and the marine creatures that live there, artist Shelly Marshall created CAP from plastic bottle caps and CIG from cigarette butts collected along Pensacola Beach; cigarette filters give CIG its color</a:t>
            </a:r>
          </a:p>
          <a:p>
            <a:r>
              <a:rPr lang="en-US" dirty="0" smtClean="0"/>
              <a:t>CAP and CIG make their home at the Perdido Key Visitors Center</a:t>
            </a:r>
          </a:p>
          <a:p>
            <a:pPr>
              <a:buNone/>
            </a:pPr>
            <a:endParaRPr lang="en-US" dirty="0"/>
          </a:p>
        </p:txBody>
      </p:sp>
      <p:sp>
        <p:nvSpPr>
          <p:cNvPr id="7" name="Content Placeholder 6"/>
          <p:cNvSpPr>
            <a:spLocks noGrp="1"/>
          </p:cNvSpPr>
          <p:nvPr>
            <p:ph sz="half" idx="2"/>
          </p:nvPr>
        </p:nvSpPr>
        <p:spPr>
          <a:xfrm>
            <a:off x="4777946" y="1825625"/>
            <a:ext cx="6575854" cy="4351338"/>
          </a:xfrm>
        </p:spPr>
        <p:txBody>
          <a:bodyPr>
            <a:normAutofit fontScale="92500" lnSpcReduction="20000"/>
          </a:bodyPr>
          <a:lstStyle/>
          <a:p>
            <a:endParaRPr lang="en-US" dirty="0"/>
          </a:p>
        </p:txBody>
      </p:sp>
      <p:pic>
        <p:nvPicPr>
          <p:cNvPr id="4" name="Picture 3" descr="Cig and Cap at Visitors Center.jpg"/>
          <p:cNvPicPr>
            <a:picLocks noChangeAspect="1"/>
          </p:cNvPicPr>
          <p:nvPr/>
        </p:nvPicPr>
        <p:blipFill>
          <a:blip r:embed="rId2" cstate="print"/>
          <a:stretch>
            <a:fillRect/>
          </a:stretch>
        </p:blipFill>
        <p:spPr>
          <a:xfrm>
            <a:off x="4638003" y="1441622"/>
            <a:ext cx="6805694" cy="4110681"/>
          </a:xfrm>
          <a:prstGeom prst="rect">
            <a:avLst/>
          </a:prstGeom>
        </p:spPr>
      </p:pic>
      <p:sp>
        <p:nvSpPr>
          <p:cNvPr id="8" name="TextBox 7"/>
          <p:cNvSpPr txBox="1"/>
          <p:nvPr/>
        </p:nvSpPr>
        <p:spPr>
          <a:xfrm>
            <a:off x="5362833" y="5544065"/>
            <a:ext cx="559769" cy="369332"/>
          </a:xfrm>
          <a:prstGeom prst="rect">
            <a:avLst/>
          </a:prstGeom>
          <a:noFill/>
        </p:spPr>
        <p:txBody>
          <a:bodyPr wrap="none" rtlCol="0">
            <a:spAutoFit/>
          </a:bodyPr>
          <a:lstStyle/>
          <a:p>
            <a:r>
              <a:rPr lang="en-US" dirty="0" smtClean="0"/>
              <a:t>CAP</a:t>
            </a:r>
            <a:endParaRPr lang="en-US" dirty="0"/>
          </a:p>
        </p:txBody>
      </p:sp>
      <p:sp>
        <p:nvSpPr>
          <p:cNvPr id="9" name="TextBox 8"/>
          <p:cNvSpPr txBox="1"/>
          <p:nvPr/>
        </p:nvSpPr>
        <p:spPr>
          <a:xfrm>
            <a:off x="8880389" y="5560540"/>
            <a:ext cx="511679" cy="369332"/>
          </a:xfrm>
          <a:prstGeom prst="rect">
            <a:avLst/>
          </a:prstGeom>
          <a:noFill/>
        </p:spPr>
        <p:txBody>
          <a:bodyPr wrap="none" rtlCol="0">
            <a:spAutoFit/>
          </a:bodyPr>
          <a:lstStyle/>
          <a:p>
            <a:r>
              <a:rPr lang="en-US" dirty="0" smtClean="0"/>
              <a:t>CIG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Our Plastic Future</a:t>
            </a:r>
            <a:endParaRPr lang="en-US" dirty="0"/>
          </a:p>
        </p:txBody>
      </p:sp>
      <p:sp>
        <p:nvSpPr>
          <p:cNvPr id="6" name="Content Placeholder 5"/>
          <p:cNvSpPr>
            <a:spLocks noGrp="1"/>
          </p:cNvSpPr>
          <p:nvPr>
            <p:ph idx="1"/>
          </p:nvPr>
        </p:nvSpPr>
        <p:spPr/>
        <p:txBody>
          <a:bodyPr/>
          <a:lstStyle/>
          <a:p>
            <a:pPr fontAlgn="base">
              <a:buNone/>
            </a:pPr>
            <a:r>
              <a:rPr lang="en-US" dirty="0" smtClean="0"/>
              <a:t>	“Plastics now pollute all dimensions of our ocean from the sea surface to the seafloor, on remote beaches and in Arctic sea ice. The impact ocean plastics have on marine species is well documented, but increasingly scientists are concerned about the potential threat of plastics to species at the top of the marine food chain: humans.”</a:t>
            </a:r>
          </a:p>
          <a:p>
            <a:pPr lvl="1" fontAlgn="base">
              <a:buNone/>
            </a:pPr>
            <a:r>
              <a:rPr lang="en-US" b="1" dirty="0" smtClean="0"/>
              <a:t>	</a:t>
            </a:r>
            <a:r>
              <a:rPr lang="en-US" dirty="0" smtClean="0"/>
              <a:t>Nicholas Mallos, Senior Director, Trash Free Seas®, Ocean Conservancy, at </a:t>
            </a:r>
            <a:r>
              <a:rPr lang="en-US" dirty="0" smtClean="0">
                <a:hlinkClick r:id="rId2"/>
              </a:rPr>
              <a:t>https://oceanconservancy.org/trash-free-seas/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 Shark word scramble 7.jpg"/>
          <p:cNvPicPr>
            <a:picLocks noChangeAspect="1"/>
          </p:cNvPicPr>
          <p:nvPr/>
        </p:nvPicPr>
        <p:blipFill>
          <a:blip r:embed="rId2" cstate="print"/>
          <a:stretch>
            <a:fillRect/>
          </a:stretch>
        </p:blipFill>
        <p:spPr>
          <a:xfrm>
            <a:off x="7342435" y="0"/>
            <a:ext cx="4849565" cy="6858000"/>
          </a:xfrm>
          <a:prstGeom prst="rect">
            <a:avLst/>
          </a:prstGeom>
        </p:spPr>
      </p:pic>
      <p:pic>
        <p:nvPicPr>
          <p:cNvPr id="5" name="Picture 4" descr="Great White Shark NOAA Elias Levy, Creative Commons 2.0.jpg"/>
          <p:cNvPicPr>
            <a:picLocks noChangeAspect="1"/>
          </p:cNvPicPr>
          <p:nvPr/>
        </p:nvPicPr>
        <p:blipFill>
          <a:blip r:embed="rId3" cstate="print"/>
          <a:stretch>
            <a:fillRect/>
          </a:stretch>
        </p:blipFill>
        <p:spPr>
          <a:xfrm>
            <a:off x="222421" y="191614"/>
            <a:ext cx="4151871" cy="2768996"/>
          </a:xfrm>
          <a:prstGeom prst="rect">
            <a:avLst/>
          </a:prstGeom>
        </p:spPr>
      </p:pic>
      <p:sp>
        <p:nvSpPr>
          <p:cNvPr id="6" name="TextBox 5"/>
          <p:cNvSpPr txBox="1"/>
          <p:nvPr/>
        </p:nvSpPr>
        <p:spPr>
          <a:xfrm>
            <a:off x="642551" y="2949146"/>
            <a:ext cx="3341364" cy="646331"/>
          </a:xfrm>
          <a:prstGeom prst="rect">
            <a:avLst/>
          </a:prstGeom>
          <a:noFill/>
        </p:spPr>
        <p:txBody>
          <a:bodyPr wrap="none" rtlCol="0">
            <a:spAutoFit/>
          </a:bodyPr>
          <a:lstStyle/>
          <a:p>
            <a:r>
              <a:rPr lang="en-US" dirty="0" smtClean="0"/>
              <a:t>Great White Shark NOAA</a:t>
            </a:r>
          </a:p>
          <a:p>
            <a:r>
              <a:rPr lang="en-US" dirty="0" smtClean="0"/>
              <a:t>Elias Levy, Creative Commons 2.0</a:t>
            </a:r>
            <a:endParaRPr lang="en-US" dirty="0"/>
          </a:p>
        </p:txBody>
      </p:sp>
      <p:pic>
        <p:nvPicPr>
          <p:cNvPr id="7" name="Picture 6" descr="Whale Shark Ryan Eckert NOAA.jpg"/>
          <p:cNvPicPr>
            <a:picLocks noChangeAspect="1"/>
          </p:cNvPicPr>
          <p:nvPr/>
        </p:nvPicPr>
        <p:blipFill>
          <a:blip r:embed="rId4" cstate="print"/>
          <a:stretch>
            <a:fillRect/>
          </a:stretch>
        </p:blipFill>
        <p:spPr>
          <a:xfrm>
            <a:off x="1672682" y="3707028"/>
            <a:ext cx="5584854" cy="2317714"/>
          </a:xfrm>
          <a:prstGeom prst="rect">
            <a:avLst/>
          </a:prstGeom>
        </p:spPr>
      </p:pic>
      <p:sp>
        <p:nvSpPr>
          <p:cNvPr id="8" name="TextBox 7"/>
          <p:cNvSpPr txBox="1"/>
          <p:nvPr/>
        </p:nvSpPr>
        <p:spPr>
          <a:xfrm>
            <a:off x="2529016" y="6211330"/>
            <a:ext cx="3157146" cy="369332"/>
          </a:xfrm>
          <a:prstGeom prst="rect">
            <a:avLst/>
          </a:prstGeom>
          <a:noFill/>
        </p:spPr>
        <p:txBody>
          <a:bodyPr wrap="none" rtlCol="0">
            <a:spAutoFit/>
          </a:bodyPr>
          <a:lstStyle/>
          <a:p>
            <a:r>
              <a:rPr lang="en-US" dirty="0" smtClean="0"/>
              <a:t>Whale Shark Ryan Eckert/NOAA</a:t>
            </a:r>
            <a:endParaRPr lang="en-US" dirty="0"/>
          </a:p>
        </p:txBody>
      </p:sp>
      <p:sp>
        <p:nvSpPr>
          <p:cNvPr id="9" name="TextBox 8"/>
          <p:cNvSpPr txBox="1"/>
          <p:nvPr/>
        </p:nvSpPr>
        <p:spPr>
          <a:xfrm>
            <a:off x="4522573" y="873209"/>
            <a:ext cx="2787301" cy="2031325"/>
          </a:xfrm>
          <a:prstGeom prst="rect">
            <a:avLst/>
          </a:prstGeom>
          <a:noFill/>
        </p:spPr>
        <p:txBody>
          <a:bodyPr wrap="none" rtlCol="0">
            <a:spAutoFit/>
          </a:bodyPr>
          <a:lstStyle/>
          <a:p>
            <a:r>
              <a:rPr lang="en-US" dirty="0" smtClean="0"/>
              <a:t>The Great White Shark is</a:t>
            </a:r>
          </a:p>
          <a:p>
            <a:r>
              <a:rPr lang="en-US" dirty="0" smtClean="0"/>
              <a:t>one of the ocean’s</a:t>
            </a:r>
          </a:p>
          <a:p>
            <a:r>
              <a:rPr lang="en-US" dirty="0" smtClean="0"/>
              <a:t>great predators; the world’s</a:t>
            </a:r>
          </a:p>
          <a:p>
            <a:r>
              <a:rPr lang="en-US" dirty="0" smtClean="0"/>
              <a:t>largest shark, the Whale</a:t>
            </a:r>
          </a:p>
          <a:p>
            <a:r>
              <a:rPr lang="en-US" dirty="0" smtClean="0"/>
              <a:t>shark, is a gentle giant and</a:t>
            </a:r>
          </a:p>
          <a:p>
            <a:r>
              <a:rPr lang="en-US" dirty="0" smtClean="0"/>
              <a:t>feeds only on plankton and</a:t>
            </a:r>
          </a:p>
          <a:p>
            <a:r>
              <a:rPr lang="en-US" dirty="0" smtClean="0"/>
              <a:t>small marine creatures</a:t>
            </a:r>
          </a:p>
        </p:txBody>
      </p:sp>
    </p:spTree>
    <p:extLst>
      <p:ext uri="{BB962C8B-B14F-4D97-AF65-F5344CB8AC3E}">
        <p14:creationId xmlns:p14="http://schemas.microsoft.com/office/powerpoint/2010/main" xmlns="" val="1633054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stics How to Help Our Oceans.jpg"/>
          <p:cNvPicPr>
            <a:picLocks noChangeAspect="1"/>
          </p:cNvPicPr>
          <p:nvPr/>
        </p:nvPicPr>
        <p:blipFill>
          <a:blip r:embed="rId2" cstate="print"/>
          <a:stretch>
            <a:fillRect/>
          </a:stretch>
        </p:blipFill>
        <p:spPr>
          <a:xfrm>
            <a:off x="575586" y="0"/>
            <a:ext cx="11040828"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stics in the Ocean Infographic.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34" y="229659"/>
            <a:ext cx="6722533" cy="1065742"/>
          </a:xfrm>
        </p:spPr>
        <p:txBody>
          <a:bodyPr/>
          <a:lstStyle/>
          <a:p>
            <a:r>
              <a:rPr lang="en-US" dirty="0" smtClean="0"/>
              <a:t>Microplastics in the Oceans</a:t>
            </a:r>
            <a:endParaRPr lang="en-US" dirty="0"/>
          </a:p>
        </p:txBody>
      </p:sp>
      <p:sp>
        <p:nvSpPr>
          <p:cNvPr id="3" name="Content Placeholder 2"/>
          <p:cNvSpPr>
            <a:spLocks noGrp="1"/>
          </p:cNvSpPr>
          <p:nvPr>
            <p:ph sz="half" idx="1"/>
          </p:nvPr>
        </p:nvSpPr>
        <p:spPr>
          <a:xfrm>
            <a:off x="516467" y="1236135"/>
            <a:ext cx="3911600" cy="4944532"/>
          </a:xfrm>
        </p:spPr>
        <p:txBody>
          <a:bodyPr>
            <a:normAutofit fontScale="70000" lnSpcReduction="20000"/>
          </a:bodyPr>
          <a:lstStyle/>
          <a:p>
            <a:r>
              <a:rPr lang="en-US" sz="2900" dirty="0" smtClean="0"/>
              <a:t>Microplastics are small beads found in products such as some soaps and toothpaste; they include plastic bits reduced over time from larger items</a:t>
            </a:r>
          </a:p>
          <a:p>
            <a:r>
              <a:rPr lang="en-US" sz="2900" dirty="0" smtClean="0"/>
              <a:t>Microfibers from synthetic clothing and fishing nets and microplastics can absorb pesticides and other pollutants and release them to the </a:t>
            </a:r>
            <a:r>
              <a:rPr lang="en-US" sz="2900" dirty="0" smtClean="0"/>
              <a:t>oceans; see </a:t>
            </a:r>
            <a:r>
              <a:rPr lang="en-US" sz="2900" u="sng" dirty="0" smtClean="0">
                <a:hlinkClick r:id="rId2"/>
              </a:rPr>
              <a:t>https</a:t>
            </a:r>
            <a:r>
              <a:rPr lang="en-US" sz="2900" u="sng" dirty="0" smtClean="0">
                <a:hlinkClick r:id="rId2"/>
              </a:rPr>
              <a:t>://oceanservice.noaa.gov/hazards/marinedebris/plastics-in-the-ocean.html</a:t>
            </a:r>
            <a:endParaRPr lang="en-US" sz="2900" dirty="0" smtClean="0"/>
          </a:p>
          <a:p>
            <a:endParaRPr lang="en-US" sz="1800" dirty="0" smtClean="0"/>
          </a:p>
          <a:p>
            <a:endParaRPr lang="en-US" sz="1800" dirty="0" smtClean="0"/>
          </a:p>
          <a:p>
            <a:endParaRPr lang="en-US" sz="1800" dirty="0" smtClean="0"/>
          </a:p>
          <a:p>
            <a:pPr lvl="1"/>
            <a:endParaRPr lang="en-US" sz="1600" dirty="0" smtClean="0"/>
          </a:p>
          <a:p>
            <a:pPr lvl="1"/>
            <a:endParaRPr lang="en-US" sz="1600" dirty="0" smtClean="0"/>
          </a:p>
          <a:p>
            <a:pPr lvl="1">
              <a:buNone/>
            </a:pPr>
            <a:endParaRPr lang="en-US" sz="1600" dirty="0" smtClean="0"/>
          </a:p>
          <a:p>
            <a:endParaRPr lang="en-US" dirty="0"/>
          </a:p>
        </p:txBody>
      </p:sp>
      <p:sp>
        <p:nvSpPr>
          <p:cNvPr id="9" name="Content Placeholder 8"/>
          <p:cNvSpPr>
            <a:spLocks noGrp="1"/>
          </p:cNvSpPr>
          <p:nvPr>
            <p:ph sz="half" idx="2"/>
          </p:nvPr>
        </p:nvSpPr>
        <p:spPr>
          <a:xfrm>
            <a:off x="4648200" y="1210734"/>
            <a:ext cx="3302000" cy="4949296"/>
          </a:xfrm>
        </p:spPr>
        <p:txBody>
          <a:bodyPr>
            <a:normAutofit fontScale="70000" lnSpcReduction="20000"/>
          </a:bodyPr>
          <a:lstStyle/>
          <a:p>
            <a:r>
              <a:rPr lang="en-US" dirty="0" smtClean="0"/>
              <a:t>Algae can collect microplastics which then move up the food chain to small marine creatures and even to giant whale; see NOAA’s “Marine Debris Program” at </a:t>
            </a:r>
            <a:r>
              <a:rPr lang="en-US" dirty="0" smtClean="0">
                <a:hlinkClick r:id="rId3"/>
              </a:rPr>
              <a:t>https://</a:t>
            </a:r>
            <a:r>
              <a:rPr lang="en-US" dirty="0" smtClean="0">
                <a:hlinkClick r:id="rId3"/>
              </a:rPr>
              <a:t>blog.marinedebris.noaa.gov/microplastics-megafauna</a:t>
            </a:r>
            <a:endParaRPr lang="en-US" dirty="0" smtClean="0"/>
          </a:p>
          <a:p>
            <a:r>
              <a:rPr lang="en-US" dirty="0" smtClean="0"/>
              <a:t>In 2022 researchers </a:t>
            </a:r>
            <a:r>
              <a:rPr lang="en-US" dirty="0" smtClean="0"/>
              <a:t>detected microplastics </a:t>
            </a:r>
            <a:r>
              <a:rPr lang="en-US" dirty="0" smtClean="0"/>
              <a:t>in human blood </a:t>
            </a:r>
            <a:r>
              <a:rPr lang="en-US" dirty="0" smtClean="0"/>
              <a:t>for the first time although </a:t>
            </a:r>
            <a:r>
              <a:rPr lang="en-US" dirty="0" smtClean="0"/>
              <a:t>additional research is needed to determine what effect if </a:t>
            </a:r>
            <a:r>
              <a:rPr lang="en-US" dirty="0" smtClean="0"/>
              <a:t>any microplastics </a:t>
            </a:r>
            <a:r>
              <a:rPr lang="en-US" dirty="0" smtClean="0"/>
              <a:t>can have on human health; </a:t>
            </a:r>
            <a:r>
              <a:rPr lang="en-US" dirty="0" smtClean="0"/>
              <a:t>see </a:t>
            </a:r>
            <a:r>
              <a:rPr lang="en-US" u="sng" dirty="0" smtClean="0">
                <a:hlinkClick r:id="rId4"/>
              </a:rPr>
              <a:t>https</a:t>
            </a:r>
            <a:r>
              <a:rPr lang="en-US" u="sng" dirty="0" smtClean="0">
                <a:hlinkClick r:id="rId4"/>
              </a:rPr>
              <a:t>://www.theguardian.com/environment/2022/mar/24/microplastics-found-in-human-blood-for-first-time</a:t>
            </a:r>
            <a:endParaRPr lang="en-US" dirty="0" smtClean="0"/>
          </a:p>
          <a:p>
            <a:endParaRPr lang="en-US" dirty="0" smtClean="0"/>
          </a:p>
        </p:txBody>
      </p:sp>
      <p:pic>
        <p:nvPicPr>
          <p:cNvPr id="5" name="Picture 4" descr="Microplastics National Park Beaches Infographic NOAA.png"/>
          <p:cNvPicPr>
            <a:picLocks noChangeAspect="1"/>
          </p:cNvPicPr>
          <p:nvPr/>
        </p:nvPicPr>
        <p:blipFill>
          <a:blip r:embed="rId5" cstate="print"/>
          <a:stretch>
            <a:fillRect/>
          </a:stretch>
        </p:blipFill>
        <p:spPr>
          <a:xfrm>
            <a:off x="8270789" y="0"/>
            <a:ext cx="3921211" cy="6858000"/>
          </a:xfrm>
          <a:prstGeom prst="rect">
            <a:avLst/>
          </a:prstGeom>
        </p:spPr>
      </p:pic>
      <p:pic>
        <p:nvPicPr>
          <p:cNvPr id="7" name="Content Placeholder 3" descr="Plastic and Whales.jpg"/>
          <p:cNvPicPr>
            <a:picLocks noChangeAspect="1"/>
          </p:cNvPicPr>
          <p:nvPr/>
        </p:nvPicPr>
        <p:blipFill>
          <a:blip r:embed="rId6" cstate="print"/>
          <a:stretch>
            <a:fillRect/>
          </a:stretch>
        </p:blipFill>
        <p:spPr>
          <a:xfrm>
            <a:off x="1066800" y="4529663"/>
            <a:ext cx="2900914" cy="1701804"/>
          </a:xfrm>
          <a:prstGeom prst="rect">
            <a:avLst/>
          </a:prstGeom>
        </p:spPr>
      </p:pic>
      <p:sp>
        <p:nvSpPr>
          <p:cNvPr id="8" name="TextBox 7"/>
          <p:cNvSpPr txBox="1"/>
          <p:nvPr/>
        </p:nvSpPr>
        <p:spPr>
          <a:xfrm>
            <a:off x="1312791" y="6248858"/>
            <a:ext cx="2296463" cy="338554"/>
          </a:xfrm>
          <a:prstGeom prst="rect">
            <a:avLst/>
          </a:prstGeom>
          <a:noFill/>
        </p:spPr>
        <p:txBody>
          <a:bodyPr wrap="none" rtlCol="0">
            <a:spAutoFit/>
          </a:bodyPr>
          <a:lstStyle/>
          <a:p>
            <a:r>
              <a:rPr lang="en-US" sz="1600" dirty="0" smtClean="0"/>
              <a:t>NOAA Photo </a:t>
            </a:r>
            <a:r>
              <a:rPr lang="en-US" sz="1600" dirty="0" smtClean="0"/>
              <a:t>by Demi Fox</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stic on the Beach NOAA.jpg"/>
          <p:cNvPicPr>
            <a:picLocks noChangeAspect="1"/>
          </p:cNvPicPr>
          <p:nvPr/>
        </p:nvPicPr>
        <p:blipFill>
          <a:blip r:embed="rId2" cstate="print"/>
          <a:stretch>
            <a:fillRect/>
          </a:stretch>
        </p:blipFill>
        <p:spPr>
          <a:xfrm>
            <a:off x="819666" y="1347143"/>
            <a:ext cx="7593082" cy="3620273"/>
          </a:xfrm>
          <a:prstGeom prst="rect">
            <a:avLst/>
          </a:prstGeom>
        </p:spPr>
      </p:pic>
      <p:sp>
        <p:nvSpPr>
          <p:cNvPr id="5" name="TextBox 4"/>
          <p:cNvSpPr txBox="1"/>
          <p:nvPr/>
        </p:nvSpPr>
        <p:spPr>
          <a:xfrm>
            <a:off x="2350741" y="4965516"/>
            <a:ext cx="3916970" cy="369332"/>
          </a:xfrm>
          <a:prstGeom prst="rect">
            <a:avLst/>
          </a:prstGeom>
          <a:noFill/>
        </p:spPr>
        <p:txBody>
          <a:bodyPr wrap="none" rtlCol="0">
            <a:spAutoFit/>
          </a:bodyPr>
          <a:lstStyle/>
          <a:p>
            <a:r>
              <a:rPr lang="en-US" dirty="0" smtClean="0"/>
              <a:t>“Catcher Beach” in Hawaii NOAA Photo</a:t>
            </a:r>
            <a:endParaRPr lang="en-US" dirty="0"/>
          </a:p>
        </p:txBody>
      </p:sp>
      <p:sp>
        <p:nvSpPr>
          <p:cNvPr id="6" name="Title 5"/>
          <p:cNvSpPr>
            <a:spLocks noGrp="1"/>
          </p:cNvSpPr>
          <p:nvPr>
            <p:ph type="title"/>
          </p:nvPr>
        </p:nvSpPr>
        <p:spPr>
          <a:xfrm>
            <a:off x="838200" y="365125"/>
            <a:ext cx="10515600" cy="746983"/>
          </a:xfrm>
        </p:spPr>
        <p:txBody>
          <a:bodyPr/>
          <a:lstStyle/>
          <a:p>
            <a:r>
              <a:rPr lang="en-US" dirty="0" smtClean="0"/>
              <a:t>	Trash on our Beaches!</a:t>
            </a:r>
            <a:endParaRPr lang="en-US" dirty="0"/>
          </a:p>
        </p:txBody>
      </p:sp>
      <p:pic>
        <p:nvPicPr>
          <p:cNvPr id="14" name="Content Placeholder 13" descr="Beach Cleanup 2018 2.jpg"/>
          <p:cNvPicPr>
            <a:picLocks noGrp="1" noChangeAspect="1"/>
          </p:cNvPicPr>
          <p:nvPr>
            <p:ph sz="half" idx="1"/>
          </p:nvPr>
        </p:nvPicPr>
        <p:blipFill>
          <a:blip r:embed="rId3" cstate="print"/>
          <a:stretch>
            <a:fillRect/>
          </a:stretch>
        </p:blipFill>
        <p:spPr>
          <a:xfrm>
            <a:off x="8666207" y="881618"/>
            <a:ext cx="2825578" cy="2119183"/>
          </a:xfrm>
        </p:spPr>
      </p:pic>
      <p:pic>
        <p:nvPicPr>
          <p:cNvPr id="17" name="Content Placeholder 16" descr="Coastal Cleanup Volunteer.jpg"/>
          <p:cNvPicPr>
            <a:picLocks noGrp="1" noChangeAspect="1"/>
          </p:cNvPicPr>
          <p:nvPr>
            <p:ph sz="half" idx="2"/>
          </p:nvPr>
        </p:nvPicPr>
        <p:blipFill>
          <a:blip r:embed="rId4" cstate="print"/>
          <a:stretch>
            <a:fillRect/>
          </a:stretch>
        </p:blipFill>
        <p:spPr>
          <a:xfrm>
            <a:off x="8690919" y="3070654"/>
            <a:ext cx="2891481" cy="2168610"/>
          </a:xfrm>
        </p:spPr>
      </p:pic>
      <p:sp>
        <p:nvSpPr>
          <p:cNvPr id="18" name="TextBox 17"/>
          <p:cNvSpPr txBox="1"/>
          <p:nvPr/>
        </p:nvSpPr>
        <p:spPr>
          <a:xfrm>
            <a:off x="8707396" y="5247502"/>
            <a:ext cx="3048207" cy="1200329"/>
          </a:xfrm>
          <a:prstGeom prst="rect">
            <a:avLst/>
          </a:prstGeom>
          <a:noFill/>
        </p:spPr>
        <p:txBody>
          <a:bodyPr wrap="none" rtlCol="0">
            <a:spAutoFit/>
          </a:bodyPr>
          <a:lstStyle/>
          <a:p>
            <a:r>
              <a:rPr lang="en-US" dirty="0" smtClean="0"/>
              <a:t>Volunteers Cleaning Up </a:t>
            </a:r>
          </a:p>
          <a:p>
            <a:r>
              <a:rPr lang="en-US" dirty="0" smtClean="0"/>
              <a:t>Perdido Key Beaches on</a:t>
            </a:r>
          </a:p>
          <a:p>
            <a:r>
              <a:rPr lang="en-US" dirty="0" smtClean="0"/>
              <a:t>International Coastal Cleanup</a:t>
            </a:r>
          </a:p>
          <a:p>
            <a:r>
              <a:rPr lang="en-US" dirty="0" smtClean="0"/>
              <a:t>Day held September each year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6453"/>
          </a:xfrm>
        </p:spPr>
        <p:txBody>
          <a:bodyPr/>
          <a:lstStyle/>
          <a:p>
            <a:pPr algn="ctr"/>
            <a:r>
              <a:rPr lang="en-US" dirty="0" smtClean="0"/>
              <a:t>Plastic Entanglement and Ingestion</a:t>
            </a:r>
            <a:endParaRPr lang="en-US" dirty="0"/>
          </a:p>
        </p:txBody>
      </p:sp>
      <p:sp>
        <p:nvSpPr>
          <p:cNvPr id="4" name="Content Placeholder 3"/>
          <p:cNvSpPr>
            <a:spLocks noGrp="1"/>
          </p:cNvSpPr>
          <p:nvPr>
            <p:ph sz="half" idx="2"/>
          </p:nvPr>
        </p:nvSpPr>
        <p:spPr>
          <a:xfrm>
            <a:off x="6172200" y="1367480"/>
            <a:ext cx="5181600" cy="5280455"/>
          </a:xfrm>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Humpback Whale Entangled, NOAA Photo	</a:t>
            </a:r>
          </a:p>
          <a:p>
            <a:pPr>
              <a:buNone/>
            </a:pPr>
            <a:r>
              <a:rPr lang="en-US" dirty="0" smtClean="0"/>
              <a:t>	A 10 meter 6 ton sperm whale was found on a beach in Spain in 2018, among other sperm whale deaths in recent years; autopsy revealed it had ingested over 60 pounds of plastic bags and other plastic debris</a:t>
            </a:r>
          </a:p>
          <a:p>
            <a:pPr>
              <a:buNone/>
            </a:pPr>
            <a:r>
              <a:rPr lang="en-US" dirty="0" smtClean="0"/>
              <a:t>	</a:t>
            </a:r>
            <a:r>
              <a:rPr lang="en-US" sz="2200" dirty="0" smtClean="0"/>
              <a:t>From April 7, 2018 </a:t>
            </a:r>
            <a:r>
              <a:rPr lang="en-US" sz="2200" i="1" dirty="0" smtClean="0"/>
              <a:t>International Business Times Singapore </a:t>
            </a:r>
            <a:r>
              <a:rPr lang="en-US" sz="2200" dirty="0" smtClean="0"/>
              <a:t>article “Sperm Whale found dead after swallowing Plastic Bags” by Bhaswati Guha Majumder at</a:t>
            </a:r>
            <a:r>
              <a:rPr lang="en-US" sz="2200" i="1" dirty="0" smtClean="0"/>
              <a:t> </a:t>
            </a:r>
            <a:r>
              <a:rPr lang="en-US" sz="2200" u="sng" dirty="0" smtClean="0">
                <a:hlinkClick r:id="rId2"/>
              </a:rPr>
              <a:t>https://www.ibtimes.sg/sperm-whale-found-dead-after-swallowing-plastic-bags-undp-development-goal-failing-25792</a:t>
            </a:r>
            <a:endParaRPr lang="en-US" sz="2200" dirty="0" smtClean="0"/>
          </a:p>
          <a:p>
            <a:endParaRPr lang="en-US" dirty="0"/>
          </a:p>
        </p:txBody>
      </p:sp>
      <p:pic>
        <p:nvPicPr>
          <p:cNvPr id="5" name="Content Placeholder 7" descr="Plastic and Turtle NOAA Photo.jpg"/>
          <p:cNvPicPr>
            <a:picLocks noChangeAspect="1"/>
          </p:cNvPicPr>
          <p:nvPr/>
        </p:nvPicPr>
        <p:blipFill>
          <a:blip r:embed="rId3" cstate="print"/>
          <a:stretch>
            <a:fillRect/>
          </a:stretch>
        </p:blipFill>
        <p:spPr>
          <a:xfrm>
            <a:off x="834081" y="1369390"/>
            <a:ext cx="5181600" cy="2051050"/>
          </a:xfrm>
          <a:prstGeom prst="rect">
            <a:avLst/>
          </a:prstGeom>
        </p:spPr>
      </p:pic>
      <p:pic>
        <p:nvPicPr>
          <p:cNvPr id="6" name="Content Placeholder 3" descr="Plastic and Seal NOAA Photo.jpg"/>
          <p:cNvPicPr>
            <a:picLocks noChangeAspect="1"/>
          </p:cNvPicPr>
          <p:nvPr/>
        </p:nvPicPr>
        <p:blipFill>
          <a:blip r:embed="rId4" cstate="print"/>
          <a:stretch>
            <a:fillRect/>
          </a:stretch>
        </p:blipFill>
        <p:spPr>
          <a:xfrm>
            <a:off x="805762" y="3608174"/>
            <a:ext cx="5193005" cy="2033927"/>
          </a:xfrm>
          <a:prstGeom prst="rect">
            <a:avLst/>
          </a:prstGeom>
        </p:spPr>
      </p:pic>
      <p:sp>
        <p:nvSpPr>
          <p:cNvPr id="7" name="TextBox 6"/>
          <p:cNvSpPr txBox="1"/>
          <p:nvPr/>
        </p:nvSpPr>
        <p:spPr>
          <a:xfrm>
            <a:off x="2594919" y="5684109"/>
            <a:ext cx="1451038" cy="369332"/>
          </a:xfrm>
          <a:prstGeom prst="rect">
            <a:avLst/>
          </a:prstGeom>
          <a:noFill/>
        </p:spPr>
        <p:txBody>
          <a:bodyPr wrap="none" rtlCol="0">
            <a:spAutoFit/>
          </a:bodyPr>
          <a:lstStyle/>
          <a:p>
            <a:r>
              <a:rPr lang="en-US" dirty="0" smtClean="0"/>
              <a:t>NOAA Photos</a:t>
            </a:r>
            <a:endParaRPr lang="en-US" dirty="0"/>
          </a:p>
        </p:txBody>
      </p:sp>
      <p:pic>
        <p:nvPicPr>
          <p:cNvPr id="9" name="Picture 8" descr="Humpback whale entangled NOAA.jpg"/>
          <p:cNvPicPr>
            <a:picLocks noChangeAspect="1"/>
          </p:cNvPicPr>
          <p:nvPr/>
        </p:nvPicPr>
        <p:blipFill>
          <a:blip r:embed="rId5" cstate="print"/>
          <a:stretch>
            <a:fillRect/>
          </a:stretch>
        </p:blipFill>
        <p:spPr>
          <a:xfrm>
            <a:off x="6598508" y="1325649"/>
            <a:ext cx="4151869" cy="2587608"/>
          </a:xfrm>
          <a:prstGeom prst="rect">
            <a:avLst/>
          </a:prstGeom>
        </p:spPr>
      </p:pic>
      <p:sp>
        <p:nvSpPr>
          <p:cNvPr id="11" name="Content Placeholder 10"/>
          <p:cNvSpPr>
            <a:spLocks noGrp="1"/>
          </p:cNvSpPr>
          <p:nvPr>
            <p:ph sz="half" idx="1"/>
          </p:nvPr>
        </p:nvSpPr>
        <p:spPr/>
        <p:txBody>
          <a:bodyPr>
            <a:normAutofit fontScale="62500" lnSpcReduction="20000"/>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30" y="6197600"/>
            <a:ext cx="4868962" cy="369332"/>
          </a:xfrm>
          <a:prstGeom prst="rect">
            <a:avLst/>
          </a:prstGeom>
          <a:noFill/>
        </p:spPr>
        <p:txBody>
          <a:bodyPr wrap="none" rtlCol="0">
            <a:spAutoFit/>
          </a:bodyPr>
          <a:lstStyle/>
          <a:p>
            <a:r>
              <a:rPr lang="en-US" dirty="0" smtClean="0">
                <a:hlinkClick r:id="rId2"/>
              </a:rPr>
              <a:t>https://www.youtube.com/watch?v=aq6LNsJyqEE</a:t>
            </a:r>
            <a:endParaRPr lang="en-US" dirty="0"/>
          </a:p>
        </p:txBody>
      </p:sp>
      <p:sp>
        <p:nvSpPr>
          <p:cNvPr id="3" name="TextBox 2"/>
          <p:cNvSpPr txBox="1"/>
          <p:nvPr/>
        </p:nvSpPr>
        <p:spPr>
          <a:xfrm>
            <a:off x="3641968" y="5994399"/>
            <a:ext cx="4706609" cy="307777"/>
          </a:xfrm>
          <a:prstGeom prst="rect">
            <a:avLst/>
          </a:prstGeom>
          <a:noFill/>
        </p:spPr>
        <p:txBody>
          <a:bodyPr wrap="none" rtlCol="0">
            <a:spAutoFit/>
          </a:bodyPr>
          <a:lstStyle/>
          <a:p>
            <a:r>
              <a:rPr lang="en-US" sz="1400" dirty="0" smtClean="0"/>
              <a:t>See YouTube video of Greenpeace Philippines Plastic Whale at</a:t>
            </a:r>
            <a:endParaRPr lang="en-US" sz="1400" dirty="0"/>
          </a:p>
        </p:txBody>
      </p:sp>
      <p:pic>
        <p:nvPicPr>
          <p:cNvPr id="4" name="Picture 3" descr="Plastic Whale Greenpeace Philippines.jpg"/>
          <p:cNvPicPr>
            <a:picLocks noChangeAspect="1"/>
          </p:cNvPicPr>
          <p:nvPr/>
        </p:nvPicPr>
        <p:blipFill>
          <a:blip r:embed="rId3" cstate="print"/>
          <a:stretch>
            <a:fillRect/>
          </a:stretch>
        </p:blipFill>
        <p:spPr>
          <a:xfrm>
            <a:off x="1902939" y="1212915"/>
            <a:ext cx="8452023" cy="4754263"/>
          </a:xfrm>
          <a:prstGeom prst="rect">
            <a:avLst/>
          </a:prstGeom>
        </p:spPr>
      </p:pic>
      <p:sp>
        <p:nvSpPr>
          <p:cNvPr id="5" name="Title 4"/>
          <p:cNvSpPr>
            <a:spLocks noGrp="1"/>
          </p:cNvSpPr>
          <p:nvPr>
            <p:ph type="title"/>
          </p:nvPr>
        </p:nvSpPr>
        <p:spPr>
          <a:xfrm>
            <a:off x="838200" y="238897"/>
            <a:ext cx="10515600" cy="1136823"/>
          </a:xfrm>
        </p:spPr>
        <p:txBody>
          <a:bodyPr/>
          <a:lstStyle/>
          <a:p>
            <a:pPr algn="ctr"/>
            <a:r>
              <a:rPr lang="en-US" dirty="0" smtClean="0"/>
              <a:t>Greenpeace Philippines Plastic Whale</a:t>
            </a:r>
            <a:endParaRPr lang="en-US" dirty="0"/>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33" y="5958814"/>
            <a:ext cx="5630334" cy="738664"/>
          </a:xfrm>
          <a:prstGeom prst="rect">
            <a:avLst/>
          </a:prstGeom>
          <a:noFill/>
        </p:spPr>
        <p:txBody>
          <a:bodyPr wrap="square" rtlCol="0">
            <a:spAutoFit/>
          </a:bodyPr>
          <a:lstStyle/>
          <a:p>
            <a:r>
              <a:rPr lang="en-US" sz="1400" dirty="0" smtClean="0"/>
              <a:t>The Ocean </a:t>
            </a:r>
            <a:r>
              <a:rPr lang="en-US" sz="1400" dirty="0" smtClean="0"/>
              <a:t>Conservancy </a:t>
            </a:r>
            <a:r>
              <a:rPr lang="en-US" sz="1400" dirty="0" smtClean="0"/>
              <a:t>report on trash </a:t>
            </a:r>
            <a:r>
              <a:rPr lang="en-US" sz="1400" dirty="0" smtClean="0"/>
              <a:t>collected during the </a:t>
            </a:r>
            <a:r>
              <a:rPr lang="en-US" sz="1400" dirty="0" smtClean="0"/>
              <a:t>2020 International </a:t>
            </a:r>
            <a:r>
              <a:rPr lang="en-US" sz="1400" dirty="0" smtClean="0"/>
              <a:t>Coastal Cleanup </a:t>
            </a:r>
            <a:r>
              <a:rPr lang="en-US" sz="1400" dirty="0" smtClean="0"/>
              <a:t>Day at </a:t>
            </a:r>
            <a:r>
              <a:rPr lang="en-US" sz="1400" dirty="0" smtClean="0">
                <a:hlinkClick r:id="rId2"/>
              </a:rPr>
              <a:t>https</a:t>
            </a:r>
            <a:r>
              <a:rPr lang="en-US" sz="1400" dirty="0" smtClean="0">
                <a:hlinkClick r:id="rId2"/>
              </a:rPr>
              <a:t>://</a:t>
            </a:r>
            <a:r>
              <a:rPr lang="en-US" sz="1400" dirty="0" smtClean="0">
                <a:hlinkClick r:id="rId2"/>
              </a:rPr>
              <a:t>oceanconservancy.org/wp-content/uploads/2021/09/2020-ICC-Report_Web_FINAL-0909.pdf</a:t>
            </a:r>
            <a:r>
              <a:rPr lang="en-US" sz="1400" dirty="0" smtClean="0"/>
              <a:t> </a:t>
            </a:r>
            <a:endParaRPr lang="en-US" sz="1400" dirty="0"/>
          </a:p>
        </p:txBody>
      </p:sp>
      <p:sp>
        <p:nvSpPr>
          <p:cNvPr id="4" name="Title 3"/>
          <p:cNvSpPr>
            <a:spLocks noGrp="1"/>
          </p:cNvSpPr>
          <p:nvPr>
            <p:ph type="title"/>
          </p:nvPr>
        </p:nvSpPr>
        <p:spPr>
          <a:xfrm>
            <a:off x="838200" y="365125"/>
            <a:ext cx="10515600" cy="1057275"/>
          </a:xfrm>
        </p:spPr>
        <p:txBody>
          <a:bodyPr>
            <a:normAutofit fontScale="90000"/>
          </a:bodyPr>
          <a:lstStyle/>
          <a:p>
            <a:pPr algn="ctr"/>
            <a:r>
              <a:rPr lang="en-US" b="1" dirty="0" smtClean="0">
                <a:solidFill>
                  <a:srgbClr val="FF0000"/>
                </a:solidFill>
              </a:rPr>
              <a:t>Ocean Trash at a Glance</a:t>
            </a:r>
            <a:r>
              <a:rPr lang="en-US" dirty="0" smtClean="0">
                <a:solidFill>
                  <a:srgbClr val="FF0000"/>
                </a:solidFill>
              </a:rPr>
              <a:t/>
            </a:r>
            <a:br>
              <a:rPr lang="en-US" dirty="0" smtClean="0">
                <a:solidFill>
                  <a:srgbClr val="FF0000"/>
                </a:solidFill>
              </a:rPr>
            </a:br>
            <a:r>
              <a:rPr lang="en-US" sz="3100" dirty="0" smtClean="0">
                <a:solidFill>
                  <a:srgbClr val="FF0000"/>
                </a:solidFill>
              </a:rPr>
              <a:t>2020 International Coastal Cleanup Day</a:t>
            </a:r>
            <a:endParaRPr lang="en-US" sz="3100" dirty="0">
              <a:solidFill>
                <a:srgbClr val="FF0000"/>
              </a:solidFill>
            </a:endParaRPr>
          </a:p>
        </p:txBody>
      </p:sp>
      <p:sp>
        <p:nvSpPr>
          <p:cNvPr id="5" name="Content Placeholder 4"/>
          <p:cNvSpPr>
            <a:spLocks noGrp="1"/>
          </p:cNvSpPr>
          <p:nvPr>
            <p:ph sz="half" idx="1"/>
          </p:nvPr>
        </p:nvSpPr>
        <p:spPr>
          <a:xfrm>
            <a:off x="838200" y="1524000"/>
            <a:ext cx="4800600" cy="4682067"/>
          </a:xfrm>
        </p:spPr>
        <p:txBody>
          <a:bodyPr>
            <a:normAutofit fontScale="92500" lnSpcReduction="10000"/>
          </a:bodyPr>
          <a:lstStyle/>
          <a:p>
            <a:r>
              <a:rPr lang="en-US" dirty="0" smtClean="0"/>
              <a:t>Cigarette Butts – 964,521</a:t>
            </a:r>
          </a:p>
          <a:p>
            <a:r>
              <a:rPr lang="en-US" dirty="0" smtClean="0"/>
              <a:t>Plastic Bottles – 627,014</a:t>
            </a:r>
          </a:p>
          <a:p>
            <a:r>
              <a:rPr lang="en-US" dirty="0" smtClean="0"/>
              <a:t>Food Wrappers – 573,534</a:t>
            </a:r>
          </a:p>
          <a:p>
            <a:r>
              <a:rPr lang="en-US" dirty="0" smtClean="0"/>
              <a:t>Other Trash – 519,438</a:t>
            </a:r>
          </a:p>
          <a:p>
            <a:r>
              <a:rPr lang="en-US" dirty="0" smtClean="0"/>
              <a:t>Bottle Caps – 409,855</a:t>
            </a:r>
          </a:p>
          <a:p>
            <a:r>
              <a:rPr lang="en-US" dirty="0" smtClean="0"/>
              <a:t>Grocery Bags – 272,399</a:t>
            </a:r>
          </a:p>
          <a:p>
            <a:r>
              <a:rPr lang="en-US" dirty="0" smtClean="0"/>
              <a:t>Straws, Stirrers – 224,170</a:t>
            </a:r>
          </a:p>
          <a:p>
            <a:r>
              <a:rPr lang="en-US" dirty="0" smtClean="0"/>
              <a:t>Take Out Containers – 222,289</a:t>
            </a:r>
          </a:p>
          <a:p>
            <a:r>
              <a:rPr lang="en-US" dirty="0" smtClean="0"/>
              <a:t>Beverage Cans – 162,750</a:t>
            </a:r>
          </a:p>
          <a:p>
            <a:r>
              <a:rPr lang="en-US" dirty="0" smtClean="0"/>
              <a:t>Glass Bottles – 146,255</a:t>
            </a:r>
          </a:p>
          <a:p>
            <a:pPr>
              <a:buNone/>
            </a:pPr>
            <a:endParaRPr lang="en-US" dirty="0"/>
          </a:p>
        </p:txBody>
      </p:sp>
      <p:sp>
        <p:nvSpPr>
          <p:cNvPr id="6" name="Content Placeholder 5"/>
          <p:cNvSpPr>
            <a:spLocks noGrp="1"/>
          </p:cNvSpPr>
          <p:nvPr>
            <p:ph sz="half" idx="2"/>
          </p:nvPr>
        </p:nvSpPr>
        <p:spPr>
          <a:xfrm>
            <a:off x="5130801" y="1566333"/>
            <a:ext cx="4461934" cy="4627563"/>
          </a:xfrm>
        </p:spPr>
        <p:txBody>
          <a:bodyPr>
            <a:normAutofit fontScale="92500" lnSpcReduction="10000"/>
          </a:bodyPr>
          <a:lstStyle/>
          <a:p>
            <a:r>
              <a:rPr lang="en-US" dirty="0" smtClean="0"/>
              <a:t>Participants – 221,589</a:t>
            </a:r>
          </a:p>
          <a:p>
            <a:r>
              <a:rPr lang="en-US" dirty="0" smtClean="0"/>
              <a:t>Pounds – 5,229,065</a:t>
            </a:r>
          </a:p>
          <a:p>
            <a:r>
              <a:rPr lang="en-US" dirty="0" smtClean="0"/>
              <a:t>Miles – 49,635</a:t>
            </a:r>
          </a:p>
          <a:p>
            <a:r>
              <a:rPr lang="en-US" dirty="0" smtClean="0"/>
              <a:t>Total Items – 8,066,072</a:t>
            </a:r>
          </a:p>
        </p:txBody>
      </p:sp>
      <p:pic>
        <p:nvPicPr>
          <p:cNvPr id="7" name="Picture 6" descr="ICCD 7.jpg"/>
          <p:cNvPicPr>
            <a:picLocks noChangeAspect="1"/>
          </p:cNvPicPr>
          <p:nvPr/>
        </p:nvPicPr>
        <p:blipFill>
          <a:blip r:embed="rId3" cstate="print"/>
          <a:stretch>
            <a:fillRect/>
          </a:stretch>
        </p:blipFill>
        <p:spPr>
          <a:xfrm>
            <a:off x="5866457" y="3530600"/>
            <a:ext cx="5373511" cy="3022600"/>
          </a:xfrm>
          <a:prstGeom prst="rect">
            <a:avLst/>
          </a:prstGeom>
        </p:spPr>
      </p:pic>
      <p:sp>
        <p:nvSpPr>
          <p:cNvPr id="8" name="TextBox 7"/>
          <p:cNvSpPr txBox="1"/>
          <p:nvPr/>
        </p:nvSpPr>
        <p:spPr>
          <a:xfrm>
            <a:off x="9079693" y="1487995"/>
            <a:ext cx="2976841" cy="2000548"/>
          </a:xfrm>
          <a:prstGeom prst="rect">
            <a:avLst/>
          </a:prstGeom>
          <a:noFill/>
        </p:spPr>
        <p:txBody>
          <a:bodyPr wrap="none" rtlCol="0">
            <a:spAutoFit/>
          </a:bodyPr>
          <a:lstStyle/>
          <a:p>
            <a:pPr>
              <a:buFont typeface="Arial" pitchFamily="34" charset="0"/>
              <a:buChar char="•"/>
            </a:pPr>
            <a:r>
              <a:rPr lang="en-US" sz="2600" dirty="0" smtClean="0"/>
              <a:t> Tiny Trash  </a:t>
            </a:r>
            <a:r>
              <a:rPr lang="en-US" sz="2600" dirty="0" smtClean="0"/>
              <a:t>(</a:t>
            </a:r>
            <a:r>
              <a:rPr lang="en-US" sz="2600" dirty="0" smtClean="0"/>
              <a:t>less</a:t>
            </a:r>
          </a:p>
          <a:p>
            <a:r>
              <a:rPr lang="en-US" sz="2600" dirty="0" smtClean="0"/>
              <a:t>   than </a:t>
            </a:r>
            <a:r>
              <a:rPr lang="en-US" sz="2600" dirty="0" smtClean="0"/>
              <a:t>2.5 cm</a:t>
            </a:r>
            <a:r>
              <a:rPr lang="en-US" sz="2600" dirty="0" smtClean="0"/>
              <a:t>)</a:t>
            </a:r>
          </a:p>
          <a:p>
            <a:pPr lvl="1"/>
            <a:r>
              <a:rPr lang="en-US" sz="2400" dirty="0" smtClean="0"/>
              <a:t>Foam – 364,218</a:t>
            </a:r>
          </a:p>
          <a:p>
            <a:pPr lvl="1"/>
            <a:r>
              <a:rPr lang="en-US" sz="2400" dirty="0" smtClean="0"/>
              <a:t>Glass – 81,002</a:t>
            </a:r>
          </a:p>
          <a:p>
            <a:pPr lvl="1"/>
            <a:r>
              <a:rPr lang="en-US" sz="2400" dirty="0" smtClean="0"/>
              <a:t>Plastic – 1,685,206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9978"/>
          </a:xfrm>
        </p:spPr>
        <p:txBody>
          <a:bodyPr/>
          <a:lstStyle/>
          <a:p>
            <a:pPr algn="ctr"/>
            <a:r>
              <a:rPr lang="en-US" dirty="0" smtClean="0"/>
              <a:t>Deadly Ocean Trash?</a:t>
            </a:r>
            <a:endParaRPr lang="en-US" dirty="0"/>
          </a:p>
        </p:txBody>
      </p:sp>
      <p:sp>
        <p:nvSpPr>
          <p:cNvPr id="3" name="Content Placeholder 2"/>
          <p:cNvSpPr>
            <a:spLocks noGrp="1"/>
          </p:cNvSpPr>
          <p:nvPr>
            <p:ph sz="half" idx="1"/>
          </p:nvPr>
        </p:nvSpPr>
        <p:spPr>
          <a:xfrm>
            <a:off x="838200" y="1540476"/>
            <a:ext cx="4343400" cy="4636487"/>
          </a:xfrm>
        </p:spPr>
        <p:txBody>
          <a:bodyPr>
            <a:normAutofit fontScale="77500" lnSpcReduction="20000"/>
          </a:bodyPr>
          <a:lstStyle/>
          <a:p>
            <a:r>
              <a:rPr lang="en-US" dirty="0" smtClean="0"/>
              <a:t>According to the Ocean Conservancy, the most dangerous </a:t>
            </a:r>
            <a:r>
              <a:rPr lang="en-US" dirty="0" smtClean="0"/>
              <a:t>kinds </a:t>
            </a:r>
            <a:r>
              <a:rPr lang="en-US" dirty="0" smtClean="0"/>
              <a:t>of ocean </a:t>
            </a:r>
            <a:r>
              <a:rPr lang="en-US" dirty="0" smtClean="0"/>
              <a:t>trash are:</a:t>
            </a:r>
          </a:p>
          <a:p>
            <a:pPr marL="914400" lvl="1" indent="-457200"/>
            <a:r>
              <a:rPr lang="en-US" dirty="0" smtClean="0"/>
              <a:t>Fishing gear</a:t>
            </a:r>
          </a:p>
          <a:p>
            <a:pPr marL="914400" lvl="1" indent="-457200"/>
            <a:r>
              <a:rPr lang="en-US" dirty="0" smtClean="0"/>
              <a:t>Plastic Bags and Utensils</a:t>
            </a:r>
          </a:p>
          <a:p>
            <a:pPr marL="914400" lvl="1" indent="-457200"/>
            <a:r>
              <a:rPr lang="en-US" dirty="0" smtClean="0"/>
              <a:t>Balloons</a:t>
            </a:r>
          </a:p>
          <a:p>
            <a:pPr marL="914400" lvl="1" indent="-457200"/>
            <a:r>
              <a:rPr lang="en-US" dirty="0" smtClean="0"/>
              <a:t>Cigarette Butts</a:t>
            </a:r>
          </a:p>
          <a:p>
            <a:pPr marL="914400" lvl="1" indent="-457200"/>
            <a:r>
              <a:rPr lang="en-US" dirty="0" smtClean="0"/>
              <a:t>Bottle Caps</a:t>
            </a:r>
          </a:p>
          <a:p>
            <a:r>
              <a:rPr lang="en-US" dirty="0" smtClean="0"/>
              <a:t>For more information, go to Ocean Conservancy article “How Dangerous is Ocean Plastic? Insights From Global Experts on the Greatest Threat to Marine Wildlife” at </a:t>
            </a:r>
            <a:r>
              <a:rPr lang="en-US" dirty="0" smtClean="0">
                <a:hlinkClick r:id="rId2"/>
              </a:rPr>
              <a:t>https://oceanconservancy.org/blog/2016/01/12/how-dangerous-is-ocean-plastic/</a:t>
            </a:r>
            <a:endParaRPr lang="en-US" b="1" dirty="0" smtClean="0"/>
          </a:p>
          <a:p>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smtClean="0"/>
          </a:p>
          <a:p>
            <a:pPr lvl="1"/>
            <a:endParaRPr lang="en-US" dirty="0"/>
          </a:p>
        </p:txBody>
      </p:sp>
      <p:sp>
        <p:nvSpPr>
          <p:cNvPr id="6" name="Content Placeholder 5"/>
          <p:cNvSpPr>
            <a:spLocks noGrp="1"/>
          </p:cNvSpPr>
          <p:nvPr>
            <p:ph sz="half" idx="2"/>
          </p:nvPr>
        </p:nvSpPr>
        <p:spPr>
          <a:xfrm>
            <a:off x="6172200" y="1696995"/>
            <a:ext cx="5181600" cy="4315211"/>
          </a:xfrm>
        </p:spPr>
        <p:txBody>
          <a:bodyPr>
            <a:normAutofit fontScale="77500" lnSpcReduction="20000"/>
          </a:bodyPr>
          <a:lstStyle/>
          <a:p>
            <a:r>
              <a:rPr lang="en-US" dirty="0" smtClean="0"/>
              <a:t>Plastic straws can also be a hazard; their small size makes them easy for many marine creatures to ingest; straws also break down over time into microplastics</a:t>
            </a:r>
          </a:p>
          <a:p>
            <a:r>
              <a:rPr lang="en-US" dirty="0" smtClean="0"/>
              <a:t>For more on straws and the oceans, go to </a:t>
            </a:r>
            <a:r>
              <a:rPr lang="en-US" dirty="0" smtClean="0">
                <a:hlinkClick r:id="rId3"/>
              </a:rPr>
              <a:t>https</a:t>
            </a:r>
            <a:r>
              <a:rPr lang="en-US" dirty="0" smtClean="0">
                <a:hlinkClick r:id="rId3"/>
              </a:rPr>
              <a:t>://</a:t>
            </a:r>
            <a:r>
              <a:rPr lang="en-US" dirty="0" smtClean="0">
                <a:hlinkClick r:id="rId3"/>
              </a:rPr>
              <a:t>only.one/read/gateway-to-a-plastic-revolution</a:t>
            </a:r>
            <a:r>
              <a:rPr lang="en-US" dirty="0" smtClean="0"/>
              <a:t> </a:t>
            </a:r>
            <a:endParaRPr lang="en-US" dirty="0"/>
          </a:p>
        </p:txBody>
      </p:sp>
      <p:pic>
        <p:nvPicPr>
          <p:cNvPr id="7" name="Picture 6" descr="Plastic Straw NOAA.jpg"/>
          <p:cNvPicPr>
            <a:picLocks noChangeAspect="1"/>
          </p:cNvPicPr>
          <p:nvPr/>
        </p:nvPicPr>
        <p:blipFill>
          <a:blip r:embed="rId4" cstate="print"/>
          <a:stretch>
            <a:fillRect/>
          </a:stretch>
        </p:blipFill>
        <p:spPr>
          <a:xfrm>
            <a:off x="7066948" y="3638610"/>
            <a:ext cx="3640521" cy="2426043"/>
          </a:xfrm>
          <a:prstGeom prst="rect">
            <a:avLst/>
          </a:prstGeom>
        </p:spPr>
      </p:pic>
      <p:sp>
        <p:nvSpPr>
          <p:cNvPr id="8" name="TextBox 7"/>
          <p:cNvSpPr txBox="1"/>
          <p:nvPr/>
        </p:nvSpPr>
        <p:spPr>
          <a:xfrm>
            <a:off x="8182232" y="6043140"/>
            <a:ext cx="1361270" cy="369332"/>
          </a:xfrm>
          <a:prstGeom prst="rect">
            <a:avLst/>
          </a:prstGeom>
          <a:noFill/>
        </p:spPr>
        <p:txBody>
          <a:bodyPr wrap="none" rtlCol="0">
            <a:spAutoFit/>
          </a:bodyPr>
          <a:lstStyle/>
          <a:p>
            <a:r>
              <a:rPr lang="en-US" dirty="0" smtClean="0"/>
              <a:t>NOAA Photo</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stic How Long Before It is Gone NOAA and Leon County.jpg"/>
          <p:cNvPicPr>
            <a:picLocks noChangeAspect="1"/>
          </p:cNvPicPr>
          <p:nvPr/>
        </p:nvPicPr>
        <p:blipFill>
          <a:blip r:embed="rId2" cstate="print"/>
          <a:stretch>
            <a:fillRect/>
          </a:stretch>
        </p:blipFill>
        <p:spPr>
          <a:xfrm>
            <a:off x="1866665" y="134139"/>
            <a:ext cx="7691550" cy="5948132"/>
          </a:xfrm>
          <a:prstGeom prst="rect">
            <a:avLst/>
          </a:prstGeom>
        </p:spPr>
      </p:pic>
      <p:sp>
        <p:nvSpPr>
          <p:cNvPr id="3" name="TextBox 2"/>
          <p:cNvSpPr txBox="1"/>
          <p:nvPr/>
        </p:nvSpPr>
        <p:spPr>
          <a:xfrm>
            <a:off x="4181230" y="6095999"/>
            <a:ext cx="3127459" cy="369332"/>
          </a:xfrm>
          <a:prstGeom prst="rect">
            <a:avLst/>
          </a:prstGeom>
          <a:noFill/>
        </p:spPr>
        <p:txBody>
          <a:bodyPr wrap="none" rtlCol="0">
            <a:spAutoFit/>
          </a:bodyPr>
          <a:lstStyle/>
          <a:p>
            <a:r>
              <a:rPr lang="en-US" dirty="0" smtClean="0"/>
              <a:t>NOAA and Leon County, Florida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745</Words>
  <Application>Microsoft Office PowerPoint</Application>
  <PresentationFormat>Custom</PresentationFormat>
  <Paragraphs>115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June 4 – Plastic in the Oceans</vt:lpstr>
      <vt:lpstr>Slide 2</vt:lpstr>
      <vt:lpstr>Microplastics in the Oceans</vt:lpstr>
      <vt:lpstr> Trash on our Beaches!</vt:lpstr>
      <vt:lpstr>Plastic Entanglement and Ingestion</vt:lpstr>
      <vt:lpstr>Greenpeace Philippines Plastic Whale</vt:lpstr>
      <vt:lpstr>Ocean Trash at a Glance 2020 International Coastal Cleanup Day</vt:lpstr>
      <vt:lpstr>Deadly Ocean Trash?</vt:lpstr>
      <vt:lpstr>Slide 9</vt:lpstr>
      <vt:lpstr>Sweeping Plastic from the Great Pacific Garbage Patch</vt:lpstr>
      <vt:lpstr>CAP and CIG</vt:lpstr>
      <vt:lpstr>Our Plastic Future</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27</cp:revision>
  <dcterms:created xsi:type="dcterms:W3CDTF">2020-05-28T22:25:50Z</dcterms:created>
  <dcterms:modified xsi:type="dcterms:W3CDTF">2022-05-15T19:31:15Z</dcterms:modified>
</cp:coreProperties>
</file>