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9" r:id="rId3"/>
    <p:sldId id="291" r:id="rId4"/>
    <p:sldId id="290" r:id="rId5"/>
    <p:sldId id="272" r:id="rId6"/>
    <p:sldId id="281" r:id="rId7"/>
    <p:sldId id="282" r:id="rId8"/>
    <p:sldId id="285" r:id="rId9"/>
    <p:sldId id="280" r:id="rId10"/>
    <p:sldId id="287" r:id="rId11"/>
    <p:sldId id="286" r:id="rId12"/>
    <p:sldId id="276"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6B03"/>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88C758-E8AB-4316-A223-D10024D2D792}" type="datetimeFigureOut">
              <a:rPr lang="en-US" smtClean="0"/>
              <a:pPr/>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82EE8-DBEA-4BFC-8A65-2771BDDD1968}" type="slidenum">
              <a:rPr lang="en-US" smtClean="0"/>
              <a:pPr/>
              <a:t>‹#›</a:t>
            </a:fld>
            <a:endParaRPr lang="en-US" dirty="0"/>
          </a:p>
        </p:txBody>
      </p:sp>
    </p:spTree>
    <p:extLst>
      <p:ext uri="{BB962C8B-B14F-4D97-AF65-F5344CB8AC3E}">
        <p14:creationId xmlns:p14="http://schemas.microsoft.com/office/powerpoint/2010/main" xmlns="" val="156571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8C758-E8AB-4316-A223-D10024D2D792}" type="datetimeFigureOut">
              <a:rPr lang="en-US" smtClean="0"/>
              <a:pPr/>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82EE8-DBEA-4BFC-8A65-2771BDDD1968}" type="slidenum">
              <a:rPr lang="en-US" smtClean="0"/>
              <a:pPr/>
              <a:t>‹#›</a:t>
            </a:fld>
            <a:endParaRPr lang="en-US" dirty="0"/>
          </a:p>
        </p:txBody>
      </p:sp>
    </p:spTree>
    <p:extLst>
      <p:ext uri="{BB962C8B-B14F-4D97-AF65-F5344CB8AC3E}">
        <p14:creationId xmlns:p14="http://schemas.microsoft.com/office/powerpoint/2010/main" xmlns="" val="206645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8C758-E8AB-4316-A223-D10024D2D792}" type="datetimeFigureOut">
              <a:rPr lang="en-US" smtClean="0"/>
              <a:pPr/>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82EE8-DBEA-4BFC-8A65-2771BDDD1968}" type="slidenum">
              <a:rPr lang="en-US" smtClean="0"/>
              <a:pPr/>
              <a:t>‹#›</a:t>
            </a:fld>
            <a:endParaRPr lang="en-US" dirty="0"/>
          </a:p>
        </p:txBody>
      </p:sp>
    </p:spTree>
    <p:extLst>
      <p:ext uri="{BB962C8B-B14F-4D97-AF65-F5344CB8AC3E}">
        <p14:creationId xmlns:p14="http://schemas.microsoft.com/office/powerpoint/2010/main" xmlns="" val="104271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8C758-E8AB-4316-A223-D10024D2D792}" type="datetimeFigureOut">
              <a:rPr lang="en-US" smtClean="0"/>
              <a:pPr/>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82EE8-DBEA-4BFC-8A65-2771BDDD1968}" type="slidenum">
              <a:rPr lang="en-US" smtClean="0"/>
              <a:pPr/>
              <a:t>‹#›</a:t>
            </a:fld>
            <a:endParaRPr lang="en-US" dirty="0"/>
          </a:p>
        </p:txBody>
      </p:sp>
    </p:spTree>
    <p:extLst>
      <p:ext uri="{BB962C8B-B14F-4D97-AF65-F5344CB8AC3E}">
        <p14:creationId xmlns:p14="http://schemas.microsoft.com/office/powerpoint/2010/main" xmlns="" val="414218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8C758-E8AB-4316-A223-D10024D2D792}" type="datetimeFigureOut">
              <a:rPr lang="en-US" smtClean="0"/>
              <a:pPr/>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82EE8-DBEA-4BFC-8A65-2771BDDD1968}" type="slidenum">
              <a:rPr lang="en-US" smtClean="0"/>
              <a:pPr/>
              <a:t>‹#›</a:t>
            </a:fld>
            <a:endParaRPr lang="en-US" dirty="0"/>
          </a:p>
        </p:txBody>
      </p:sp>
    </p:spTree>
    <p:extLst>
      <p:ext uri="{BB962C8B-B14F-4D97-AF65-F5344CB8AC3E}">
        <p14:creationId xmlns:p14="http://schemas.microsoft.com/office/powerpoint/2010/main" xmlns="" val="410798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88C758-E8AB-4316-A223-D10024D2D792}" type="datetimeFigureOut">
              <a:rPr lang="en-US" smtClean="0"/>
              <a:pPr/>
              <a:t>5/15/2022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82EE8-DBEA-4BFC-8A65-2771BDDD1968}" type="slidenum">
              <a:rPr lang="en-US" smtClean="0"/>
              <a:pPr/>
              <a:t>‹#›</a:t>
            </a:fld>
            <a:endParaRPr lang="en-US" dirty="0"/>
          </a:p>
        </p:txBody>
      </p:sp>
    </p:spTree>
    <p:extLst>
      <p:ext uri="{BB962C8B-B14F-4D97-AF65-F5344CB8AC3E}">
        <p14:creationId xmlns:p14="http://schemas.microsoft.com/office/powerpoint/2010/main" xmlns="" val="26166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8C758-E8AB-4316-A223-D10024D2D792}" type="datetimeFigureOut">
              <a:rPr lang="en-US" smtClean="0"/>
              <a:pPr/>
              <a:t>5/15/2022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82EE8-DBEA-4BFC-8A65-2771BDDD1968}" type="slidenum">
              <a:rPr lang="en-US" smtClean="0"/>
              <a:pPr/>
              <a:t>‹#›</a:t>
            </a:fld>
            <a:endParaRPr lang="en-US" dirty="0"/>
          </a:p>
        </p:txBody>
      </p:sp>
    </p:spTree>
    <p:extLst>
      <p:ext uri="{BB962C8B-B14F-4D97-AF65-F5344CB8AC3E}">
        <p14:creationId xmlns:p14="http://schemas.microsoft.com/office/powerpoint/2010/main" xmlns="" val="14803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88C758-E8AB-4316-A223-D10024D2D792}" type="datetimeFigureOut">
              <a:rPr lang="en-US" smtClean="0"/>
              <a:pPr/>
              <a:t>5/15/2022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82EE8-DBEA-4BFC-8A65-2771BDDD1968}" type="slidenum">
              <a:rPr lang="en-US" smtClean="0"/>
              <a:pPr/>
              <a:t>‹#›</a:t>
            </a:fld>
            <a:endParaRPr lang="en-US" dirty="0"/>
          </a:p>
        </p:txBody>
      </p:sp>
    </p:spTree>
    <p:extLst>
      <p:ext uri="{BB962C8B-B14F-4D97-AF65-F5344CB8AC3E}">
        <p14:creationId xmlns:p14="http://schemas.microsoft.com/office/powerpoint/2010/main" xmlns="" val="6278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8C758-E8AB-4316-A223-D10024D2D792}" type="datetimeFigureOut">
              <a:rPr lang="en-US" smtClean="0"/>
              <a:pPr/>
              <a:t>5/15/2022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82EE8-DBEA-4BFC-8A65-2771BDDD1968}" type="slidenum">
              <a:rPr lang="en-US" smtClean="0"/>
              <a:pPr/>
              <a:t>‹#›</a:t>
            </a:fld>
            <a:endParaRPr lang="en-US" dirty="0"/>
          </a:p>
        </p:txBody>
      </p:sp>
    </p:spTree>
    <p:extLst>
      <p:ext uri="{BB962C8B-B14F-4D97-AF65-F5344CB8AC3E}">
        <p14:creationId xmlns:p14="http://schemas.microsoft.com/office/powerpoint/2010/main" xmlns="" val="229368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8C758-E8AB-4316-A223-D10024D2D792}" type="datetimeFigureOut">
              <a:rPr lang="en-US" smtClean="0"/>
              <a:pPr/>
              <a:t>5/15/2022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82EE8-DBEA-4BFC-8A65-2771BDDD1968}" type="slidenum">
              <a:rPr lang="en-US" smtClean="0"/>
              <a:pPr/>
              <a:t>‹#›</a:t>
            </a:fld>
            <a:endParaRPr lang="en-US" dirty="0"/>
          </a:p>
        </p:txBody>
      </p:sp>
    </p:spTree>
    <p:extLst>
      <p:ext uri="{BB962C8B-B14F-4D97-AF65-F5344CB8AC3E}">
        <p14:creationId xmlns:p14="http://schemas.microsoft.com/office/powerpoint/2010/main" xmlns="" val="3082066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8C758-E8AB-4316-A223-D10024D2D792}" type="datetimeFigureOut">
              <a:rPr lang="en-US" smtClean="0"/>
              <a:pPr/>
              <a:t>5/15/2022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82EE8-DBEA-4BFC-8A65-2771BDDD1968}" type="slidenum">
              <a:rPr lang="en-US" smtClean="0"/>
              <a:pPr/>
              <a:t>‹#›</a:t>
            </a:fld>
            <a:endParaRPr lang="en-US" dirty="0"/>
          </a:p>
        </p:txBody>
      </p:sp>
    </p:spTree>
    <p:extLst>
      <p:ext uri="{BB962C8B-B14F-4D97-AF65-F5344CB8AC3E}">
        <p14:creationId xmlns:p14="http://schemas.microsoft.com/office/powerpoint/2010/main" xmlns="" val="182672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9900">
            <a:alpha val="3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8C758-E8AB-4316-A223-D10024D2D792}" type="datetimeFigureOut">
              <a:rPr lang="en-US" smtClean="0"/>
              <a:pPr/>
              <a:t>5/15/2022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82EE8-DBEA-4BFC-8A65-2771BDDD1968}" type="slidenum">
              <a:rPr lang="en-US" smtClean="0"/>
              <a:pPr/>
              <a:t>‹#›</a:t>
            </a:fld>
            <a:endParaRPr lang="en-US" dirty="0"/>
          </a:p>
        </p:txBody>
      </p:sp>
    </p:spTree>
    <p:extLst>
      <p:ext uri="{BB962C8B-B14F-4D97-AF65-F5344CB8AC3E}">
        <p14:creationId xmlns:p14="http://schemas.microsoft.com/office/powerpoint/2010/main" xmlns="" val="1279039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w_lxqJaPmh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gulfseagrant.org/oilspilloutreach/presentations/shining-light-on-deepwater-horizon-impacts-to-the-florida-panhandl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masgc.org/oilscience/where.did.oil.go.factsheet.pdf" TargetMode="External"/><Relationship Id="rId2" Type="http://schemas.openxmlformats.org/officeDocument/2006/relationships/hyperlink" Target="https://www.youtube.com/watch?time_continue=31&amp;v=p3XuK1_YuKA&amp;feature=emb_logo"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asgc.org/oilscience/oil-science-dispersants-fact-sheet.pdf" TargetMode="External"/><Relationship Id="rId2" Type="http://schemas.openxmlformats.org/officeDocument/2006/relationships/hyperlink" Target="https://www.youtube.com/watch?time_continue=6&amp;v=KxECIB-auD0&amp;feature=emb_logo" TargetMode="Externa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June 5 – Deepwater Horizon Oil Spill Disaster</a:t>
            </a:r>
            <a:endParaRPr lang="en-US" dirty="0"/>
          </a:p>
        </p:txBody>
      </p:sp>
      <p:pic>
        <p:nvPicPr>
          <p:cNvPr id="4" name="Content Placeholder 3" descr="DH platform-fighting-fire NOAA.jpg"/>
          <p:cNvPicPr>
            <a:picLocks noGrp="1" noChangeAspect="1"/>
          </p:cNvPicPr>
          <p:nvPr>
            <p:ph idx="1"/>
          </p:nvPr>
        </p:nvPicPr>
        <p:blipFill>
          <a:blip r:embed="rId2" cstate="print"/>
          <a:stretch>
            <a:fillRect/>
          </a:stretch>
        </p:blipFill>
        <p:spPr>
          <a:xfrm>
            <a:off x="3098800" y="1842294"/>
            <a:ext cx="5994400" cy="431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1124"/>
          </a:xfrm>
        </p:spPr>
        <p:txBody>
          <a:bodyPr/>
          <a:lstStyle/>
          <a:p>
            <a:pPr algn="ctr"/>
            <a:r>
              <a:rPr lang="en-US" dirty="0" smtClean="0"/>
              <a:t>Where did the Oil Go?</a:t>
            </a:r>
            <a:endParaRPr lang="en-US" dirty="0"/>
          </a:p>
        </p:txBody>
      </p:sp>
      <p:sp>
        <p:nvSpPr>
          <p:cNvPr id="3" name="Content Placeholder 2"/>
          <p:cNvSpPr>
            <a:spLocks noGrp="1"/>
          </p:cNvSpPr>
          <p:nvPr>
            <p:ph sz="half" idx="1"/>
          </p:nvPr>
        </p:nvSpPr>
        <p:spPr>
          <a:xfrm>
            <a:off x="846438" y="1260389"/>
            <a:ext cx="6065108" cy="5231027"/>
          </a:xfrm>
        </p:spPr>
        <p:txBody>
          <a:bodyPr>
            <a:normAutofit fontScale="92500" lnSpcReduction="20000"/>
          </a:bodyPr>
          <a:lstStyle/>
          <a:p>
            <a:r>
              <a:rPr lang="en-US" dirty="0" smtClean="0"/>
              <a:t>Professor Snyder noted that oil from the Gulf of Mexico was known to Native Americans and Spanish settlers; oil naturally bubbles up from the floor of the Gulf through seeps but in quantities easily taken care of by bacteria; the Deepwater Horizon spill was overwhelming</a:t>
            </a:r>
          </a:p>
          <a:p>
            <a:r>
              <a:rPr lang="en-US" dirty="0" smtClean="0"/>
              <a:t>Oil is complex with some portions evaporating quickly, some being potentially toxic and other parts stable and durable with time – think of asphalt</a:t>
            </a:r>
          </a:p>
          <a:p>
            <a:r>
              <a:rPr lang="en-US" dirty="0" smtClean="0"/>
              <a:t>Chemical dispersants attach to oil and water to form droplets that are more easily broken down by bacteria</a:t>
            </a:r>
          </a:p>
          <a:p>
            <a:r>
              <a:rPr lang="en-US" dirty="0" smtClean="0"/>
              <a:t>In general, the research mentioned did not find long-term toxicity from the spill in the samples taken</a:t>
            </a:r>
          </a:p>
          <a:p>
            <a:endParaRPr lang="en-US" dirty="0" smtClean="0"/>
          </a:p>
          <a:p>
            <a:endParaRPr lang="en-US" dirty="0"/>
          </a:p>
        </p:txBody>
      </p:sp>
      <p:sp>
        <p:nvSpPr>
          <p:cNvPr id="4" name="Content Placeholder 3"/>
          <p:cNvSpPr>
            <a:spLocks noGrp="1"/>
          </p:cNvSpPr>
          <p:nvPr>
            <p:ph sz="half" idx="2"/>
          </p:nvPr>
        </p:nvSpPr>
        <p:spPr>
          <a:xfrm>
            <a:off x="7323438" y="1825625"/>
            <a:ext cx="4030362" cy="4351338"/>
          </a:xfrm>
        </p:spPr>
        <p:txBody>
          <a:bodyPr>
            <a:normAutofit fontScale="92500" lnSpcReduction="20000"/>
          </a:bodyPr>
          <a:lstStyle/>
          <a:p>
            <a:endParaRPr lang="en-US" dirty="0"/>
          </a:p>
        </p:txBody>
      </p:sp>
      <p:pic>
        <p:nvPicPr>
          <p:cNvPr id="5" name="Content Placeholder 3" descr="DH In-situ burn with smoke-in-gulf 2010 NOAA.jpg"/>
          <p:cNvPicPr>
            <a:picLocks noChangeAspect="1"/>
          </p:cNvPicPr>
          <p:nvPr/>
        </p:nvPicPr>
        <p:blipFill>
          <a:blip r:embed="rId2" cstate="print"/>
          <a:stretch>
            <a:fillRect/>
          </a:stretch>
        </p:blipFill>
        <p:spPr>
          <a:xfrm>
            <a:off x="7331746" y="1814078"/>
            <a:ext cx="4034686" cy="2675544"/>
          </a:xfrm>
          <a:prstGeom prst="rect">
            <a:avLst/>
          </a:prstGeom>
        </p:spPr>
      </p:pic>
      <p:sp>
        <p:nvSpPr>
          <p:cNvPr id="6" name="TextBox 5"/>
          <p:cNvSpPr txBox="1"/>
          <p:nvPr/>
        </p:nvSpPr>
        <p:spPr>
          <a:xfrm>
            <a:off x="7389340" y="4473146"/>
            <a:ext cx="3849097" cy="646331"/>
          </a:xfrm>
          <a:prstGeom prst="rect">
            <a:avLst/>
          </a:prstGeom>
          <a:noFill/>
        </p:spPr>
        <p:txBody>
          <a:bodyPr wrap="square" rtlCol="0">
            <a:spAutoFit/>
          </a:bodyPr>
          <a:lstStyle/>
          <a:p>
            <a:r>
              <a:rPr lang="en-US" dirty="0" smtClean="0"/>
              <a:t>Using Fire and a Containment Boom to destroy oil NOAA Photo</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H Pensacola Beach Cleanup November 2010 NOAA.jpg"/>
          <p:cNvPicPr>
            <a:picLocks noGrp="1" noChangeAspect="1"/>
          </p:cNvPicPr>
          <p:nvPr>
            <p:ph idx="1"/>
          </p:nvPr>
        </p:nvPicPr>
        <p:blipFill>
          <a:blip r:embed="rId2" cstate="print"/>
          <a:stretch>
            <a:fillRect/>
          </a:stretch>
        </p:blipFill>
        <p:spPr>
          <a:xfrm>
            <a:off x="1770662" y="133825"/>
            <a:ext cx="8122981" cy="5848546"/>
          </a:xfrm>
        </p:spPr>
      </p:pic>
      <p:sp>
        <p:nvSpPr>
          <p:cNvPr id="5" name="TextBox 4"/>
          <p:cNvSpPr txBox="1"/>
          <p:nvPr/>
        </p:nvSpPr>
        <p:spPr>
          <a:xfrm>
            <a:off x="2463113" y="5972432"/>
            <a:ext cx="6734729" cy="369332"/>
          </a:xfrm>
          <a:prstGeom prst="rect">
            <a:avLst/>
          </a:prstGeom>
          <a:noFill/>
        </p:spPr>
        <p:txBody>
          <a:bodyPr wrap="none" rtlCol="0">
            <a:spAutoFit/>
          </a:bodyPr>
          <a:lstStyle/>
          <a:p>
            <a:r>
              <a:rPr lang="en-US" dirty="0" smtClean="0"/>
              <a:t>Removing and sifting oil-soaked sand on Pensacola Beach NOAA Photo</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Green Turle swimming over coral Kydd Pollock US Fish and Wildlife Service.jpg"/>
          <p:cNvPicPr>
            <a:picLocks noGrp="1" noChangeAspect="1"/>
          </p:cNvPicPr>
          <p:nvPr>
            <p:ph sz="half" idx="1"/>
          </p:nvPr>
        </p:nvPicPr>
        <p:blipFill>
          <a:blip r:embed="rId2" cstate="print"/>
          <a:stretch>
            <a:fillRect/>
          </a:stretch>
        </p:blipFill>
        <p:spPr>
          <a:xfrm>
            <a:off x="666838" y="955590"/>
            <a:ext cx="6433500" cy="4456670"/>
          </a:xfrm>
        </p:spPr>
      </p:pic>
      <p:pic>
        <p:nvPicPr>
          <p:cNvPr id="5" name="Content Placeholder 4" descr="3 Turtle Wordsearch 3.jpg"/>
          <p:cNvPicPr>
            <a:picLocks noGrp="1" noChangeAspect="1"/>
          </p:cNvPicPr>
          <p:nvPr>
            <p:ph sz="half" idx="2"/>
          </p:nvPr>
        </p:nvPicPr>
        <p:blipFill>
          <a:blip r:embed="rId3" cstate="print"/>
          <a:stretch>
            <a:fillRect/>
          </a:stretch>
        </p:blipFill>
        <p:spPr>
          <a:xfrm>
            <a:off x="7344372" y="0"/>
            <a:ext cx="4847628" cy="6855261"/>
          </a:xfrm>
        </p:spPr>
      </p:pic>
      <p:sp>
        <p:nvSpPr>
          <p:cNvPr id="7" name="TextBox 6"/>
          <p:cNvSpPr txBox="1"/>
          <p:nvPr/>
        </p:nvSpPr>
        <p:spPr>
          <a:xfrm>
            <a:off x="535458" y="5412260"/>
            <a:ext cx="6841681" cy="338554"/>
          </a:xfrm>
          <a:prstGeom prst="rect">
            <a:avLst/>
          </a:prstGeom>
          <a:noFill/>
        </p:spPr>
        <p:txBody>
          <a:bodyPr wrap="none" rtlCol="0">
            <a:spAutoFit/>
          </a:bodyPr>
          <a:lstStyle/>
          <a:p>
            <a:r>
              <a:rPr lang="en-US" sz="1600" dirty="0" smtClean="0"/>
              <a:t>Green Sea Turtle swimming over coral Kydd Pollock/US Fish and Wildlife Service</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set September 24 2018.jpg"/>
          <p:cNvPicPr>
            <a:picLocks noChangeAspect="1"/>
          </p:cNvPicPr>
          <p:nvPr/>
        </p:nvPicPr>
        <p:blipFill>
          <a:blip r:embed="rId2" cstate="print"/>
          <a:stretch>
            <a:fillRect/>
          </a:stretch>
        </p:blipFill>
        <p:spPr>
          <a:xfrm>
            <a:off x="0" y="-101935"/>
            <a:ext cx="12292668" cy="9219501"/>
          </a:xfrm>
          <a:prstGeom prst="rect">
            <a:avLst/>
          </a:prstGeom>
        </p:spPr>
      </p:pic>
      <p:sp>
        <p:nvSpPr>
          <p:cNvPr id="6" name="TextBox 5"/>
          <p:cNvSpPr txBox="1"/>
          <p:nvPr/>
        </p:nvSpPr>
        <p:spPr>
          <a:xfrm>
            <a:off x="9739618" y="6278943"/>
            <a:ext cx="1979837" cy="369332"/>
          </a:xfrm>
          <a:prstGeom prst="rect">
            <a:avLst/>
          </a:prstGeom>
          <a:noFill/>
        </p:spPr>
        <p:txBody>
          <a:bodyPr wrap="none" rtlCol="0">
            <a:spAutoFit/>
          </a:bodyPr>
          <a:lstStyle/>
          <a:p>
            <a:r>
              <a:rPr lang="en-US" dirty="0" smtClean="0">
                <a:solidFill>
                  <a:srgbClr val="D36B03"/>
                </a:solidFill>
              </a:rPr>
              <a:t>Perdido Key Sunset</a:t>
            </a:r>
            <a:endParaRPr lang="en-US" dirty="0">
              <a:solidFill>
                <a:srgbClr val="D36B0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62313"/>
          </a:xfrm>
        </p:spPr>
        <p:txBody>
          <a:bodyPr/>
          <a:lstStyle/>
          <a:p>
            <a:pPr algn="ctr"/>
            <a:r>
              <a:rPr lang="en-US" dirty="0" smtClean="0"/>
              <a:t>Reflections on the Oil Spill</a:t>
            </a:r>
            <a:endParaRPr lang="en-US" dirty="0"/>
          </a:p>
        </p:txBody>
      </p:sp>
      <p:sp>
        <p:nvSpPr>
          <p:cNvPr id="5" name="Content Placeholder 4"/>
          <p:cNvSpPr>
            <a:spLocks noGrp="1"/>
          </p:cNvSpPr>
          <p:nvPr>
            <p:ph sz="half" idx="1"/>
          </p:nvPr>
        </p:nvSpPr>
        <p:spPr>
          <a:xfrm>
            <a:off x="838200" y="1309816"/>
            <a:ext cx="5181600" cy="5225207"/>
          </a:xfrm>
        </p:spPr>
        <p:txBody>
          <a:bodyPr>
            <a:normAutofit fontScale="70000" lnSpcReduction="20000"/>
          </a:bodyPr>
          <a:lstStyle/>
          <a:p>
            <a:r>
              <a:rPr lang="en-US" dirty="0" smtClean="0"/>
              <a:t>The Deepwater Horizon oil spill began on April 20, 2010 with a blowout of BP's Macondo drilling platform and the tragic death of 11 men; 17 were injured</a:t>
            </a:r>
          </a:p>
          <a:p>
            <a:r>
              <a:rPr lang="en-US" dirty="0" smtClean="0"/>
              <a:t>The current COVID 19 pandemic is a reminder that disaster can occur at anytime; Perdido Key residents are familiar with hurricane caused devastation; 2004’s Hurricane Ivan is well remembered by many and the foundations of swept away buildings are still visible along Perdido Key Drive; many are still recovering from 2020’s Hurricane Sally</a:t>
            </a:r>
          </a:p>
          <a:p>
            <a:r>
              <a:rPr lang="en-US" dirty="0" smtClean="0"/>
              <a:t>But 2010’s Deepwater Horizon oil spill seemed different; it did not damage buildings or take away life on the coast per se, though it took a huge bite out of the local economy; perhaps the long duration of the oil blowout, 87 days and not knowing when it would end or what the long term effects would be had a different psychological effect from past calamities</a:t>
            </a:r>
          </a:p>
          <a:p>
            <a:endParaRPr lang="en-US" dirty="0"/>
          </a:p>
        </p:txBody>
      </p:sp>
      <p:sp>
        <p:nvSpPr>
          <p:cNvPr id="6" name="Content Placeholder 5"/>
          <p:cNvSpPr>
            <a:spLocks noGrp="1"/>
          </p:cNvSpPr>
          <p:nvPr>
            <p:ph sz="half" idx="2"/>
          </p:nvPr>
        </p:nvSpPr>
        <p:spPr>
          <a:xfrm>
            <a:off x="6172200" y="1334530"/>
            <a:ext cx="5181600" cy="4842433"/>
          </a:xfrm>
        </p:spPr>
        <p:txBody>
          <a:bodyPr>
            <a:normAutofit fontScale="70000" lnSpcReduction="20000"/>
          </a:bodyPr>
          <a:lstStyle/>
          <a:p>
            <a:r>
              <a:rPr lang="en-US" dirty="0" smtClean="0"/>
              <a:t>One the best things that happened in that awful period was Jimmy Buffet’s July 11 free concert in Gulf Shores to help the local tourism industry and raised community spirits (the concert is available at </a:t>
            </a:r>
            <a:r>
              <a:rPr lang="en-US" dirty="0" smtClean="0">
                <a:hlinkClick r:id="rId2"/>
              </a:rPr>
              <a:t>https://</a:t>
            </a:r>
            <a:r>
              <a:rPr lang="en-US" dirty="0" smtClean="0">
                <a:hlinkClick r:id="rId2"/>
              </a:rPr>
              <a:t>www.youtube.com/watch?v=w_lxqJaPmhA</a:t>
            </a:r>
            <a:endParaRPr lang="en-US" sz="2300" dirty="0" smtClean="0"/>
          </a:p>
          <a:p>
            <a:r>
              <a:rPr lang="en-US" dirty="0" smtClean="0"/>
              <a:t>When the oil-gushing well was finally sealed on September 19, 2010, cleanup efforts continued on land and sea and researchers moved on with their work to determine the effects all that oil would have on the Gulf of Mexico and its coastal borders </a:t>
            </a:r>
          </a:p>
          <a:p>
            <a:endParaRPr lang="en-US" dirty="0"/>
          </a:p>
        </p:txBody>
      </p:sp>
      <p:sp>
        <p:nvSpPr>
          <p:cNvPr id="8" name="TextBox 7"/>
          <p:cNvSpPr txBox="1"/>
          <p:nvPr/>
        </p:nvSpPr>
        <p:spPr>
          <a:xfrm>
            <a:off x="8814487" y="6079524"/>
            <a:ext cx="1361270" cy="369332"/>
          </a:xfrm>
          <a:prstGeom prst="rect">
            <a:avLst/>
          </a:prstGeom>
          <a:noFill/>
        </p:spPr>
        <p:txBody>
          <a:bodyPr wrap="none" rtlCol="0">
            <a:spAutoFit/>
          </a:bodyPr>
          <a:lstStyle/>
          <a:p>
            <a:r>
              <a:rPr lang="en-US" dirty="0" smtClean="0"/>
              <a:t>NOAA Photo</a:t>
            </a:r>
            <a:endParaRPr lang="en-US" dirty="0"/>
          </a:p>
        </p:txBody>
      </p:sp>
      <p:pic>
        <p:nvPicPr>
          <p:cNvPr id="9" name="Content Placeholder 3" descr="DH Surveying the shore Deepwater Horizon NOAA.jpeg"/>
          <p:cNvPicPr>
            <a:picLocks noChangeAspect="1"/>
          </p:cNvPicPr>
          <p:nvPr/>
        </p:nvPicPr>
        <p:blipFill>
          <a:blip r:embed="rId3" cstate="print"/>
          <a:stretch>
            <a:fillRect/>
          </a:stretch>
        </p:blipFill>
        <p:spPr>
          <a:xfrm>
            <a:off x="8221362" y="4275438"/>
            <a:ext cx="2451127" cy="18383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H Responding to Oil Spill 1.jpg"/>
          <p:cNvPicPr>
            <a:picLocks noChangeAspect="1"/>
          </p:cNvPicPr>
          <p:nvPr/>
        </p:nvPicPr>
        <p:blipFill>
          <a:blip r:embed="rId2" cstate="print"/>
          <a:stretch>
            <a:fillRect/>
          </a:stretch>
        </p:blipFill>
        <p:spPr>
          <a:xfrm>
            <a:off x="1169276" y="0"/>
            <a:ext cx="9853448"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H Responding to Oil Spill 2.jpg"/>
          <p:cNvPicPr>
            <a:picLocks noChangeAspect="1"/>
          </p:cNvPicPr>
          <p:nvPr/>
        </p:nvPicPr>
        <p:blipFill>
          <a:blip r:embed="rId2" cstate="print"/>
          <a:stretch>
            <a:fillRect/>
          </a:stretch>
        </p:blipFill>
        <p:spPr>
          <a:xfrm>
            <a:off x="172994" y="0"/>
            <a:ext cx="4572000" cy="6858000"/>
          </a:xfrm>
          <a:prstGeom prst="rect">
            <a:avLst/>
          </a:prstGeom>
        </p:spPr>
      </p:pic>
      <p:pic>
        <p:nvPicPr>
          <p:cNvPr id="6" name="Picture 5" descr="DH Responding to Oil Spill 3.jpg"/>
          <p:cNvPicPr>
            <a:picLocks noChangeAspect="1"/>
          </p:cNvPicPr>
          <p:nvPr/>
        </p:nvPicPr>
        <p:blipFill>
          <a:blip r:embed="rId3" cstate="print"/>
          <a:stretch>
            <a:fillRect/>
          </a:stretch>
        </p:blipFill>
        <p:spPr>
          <a:xfrm>
            <a:off x="5103340" y="0"/>
            <a:ext cx="6858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043"/>
            <a:ext cx="10515600" cy="1326293"/>
          </a:xfrm>
        </p:spPr>
        <p:txBody>
          <a:bodyPr/>
          <a:lstStyle/>
          <a:p>
            <a:r>
              <a:rPr lang="en-US" dirty="0" smtClean="0"/>
              <a:t>“Shining Light” on the Oil Spill</a:t>
            </a:r>
            <a:endParaRPr lang="en-US" dirty="0"/>
          </a:p>
        </p:txBody>
      </p:sp>
      <p:sp>
        <p:nvSpPr>
          <p:cNvPr id="3" name="Content Placeholder 2"/>
          <p:cNvSpPr>
            <a:spLocks noGrp="1"/>
          </p:cNvSpPr>
          <p:nvPr>
            <p:ph sz="half" idx="1"/>
          </p:nvPr>
        </p:nvSpPr>
        <p:spPr>
          <a:xfrm>
            <a:off x="846437" y="1210963"/>
            <a:ext cx="6551141" cy="5189838"/>
          </a:xfrm>
        </p:spPr>
        <p:txBody>
          <a:bodyPr>
            <a:normAutofit fontScale="77500" lnSpcReduction="20000"/>
          </a:bodyPr>
          <a:lstStyle/>
          <a:p>
            <a:r>
              <a:rPr lang="en-US" dirty="0" smtClean="0"/>
              <a:t>On December 4, 2019, the Pensacola Library hosted presentations put together by the Sea Grant Oil Spill Outreach Team on the lasting effects of the Deepwater Horizon disaster, called “Shining light on Deepwater Horizon’s impacts to the Florida Panhandle”</a:t>
            </a:r>
          </a:p>
          <a:p>
            <a:r>
              <a:rPr lang="en-US" dirty="0" smtClean="0"/>
              <a:t>The June 5 and June 6 2020 World Oceans Day postings feature these scholarly presentations from a variety of disciplines; follow the links to videos of the presentations and relevant Sea Grant Fact Sheets</a:t>
            </a:r>
          </a:p>
          <a:p>
            <a:r>
              <a:rPr lang="en-US" dirty="0" smtClean="0"/>
              <a:t>The “Shining Light” presentation can be found at</a:t>
            </a:r>
            <a:r>
              <a:rPr lang="en-US" dirty="0" smtClean="0">
                <a:hlinkClick r:id="rId2"/>
              </a:rPr>
              <a:t> https://gulfseagrant.org/oilspilloutreach/presentations/shining-light-on-deepwater-horizon-impacts-to-the-florida-panhandle/</a:t>
            </a:r>
            <a:r>
              <a:rPr lang="en-US" dirty="0" smtClean="0"/>
              <a:t> </a:t>
            </a:r>
          </a:p>
          <a:p>
            <a:r>
              <a:rPr lang="en-US" dirty="0" smtClean="0"/>
              <a:t>Several of the following slides have links to the above mentioned presentation; if the link does not work, please copy the web location to Google or other search engine to access the video presentations</a:t>
            </a:r>
          </a:p>
          <a:p>
            <a:endParaRPr lang="en-US" dirty="0"/>
          </a:p>
        </p:txBody>
      </p:sp>
      <p:pic>
        <p:nvPicPr>
          <p:cNvPr id="5" name="Content Placeholder 4" descr="DH NOAA Infographic on Deepwater Horizon spill.jpg"/>
          <p:cNvPicPr>
            <a:picLocks noGrp="1" noChangeAspect="1"/>
          </p:cNvPicPr>
          <p:nvPr>
            <p:ph sz="half" idx="2"/>
          </p:nvPr>
        </p:nvPicPr>
        <p:blipFill>
          <a:blip r:embed="rId3" cstate="print"/>
          <a:stretch>
            <a:fillRect/>
          </a:stretch>
        </p:blipFill>
        <p:spPr>
          <a:xfrm>
            <a:off x="8089557" y="148281"/>
            <a:ext cx="3452022" cy="5870785"/>
          </a:xfrm>
          <a:prstGeom prst="rect">
            <a:avLst/>
          </a:prstGeom>
        </p:spPr>
      </p:pic>
      <p:sp>
        <p:nvSpPr>
          <p:cNvPr id="6" name="TextBox 5"/>
          <p:cNvSpPr txBox="1"/>
          <p:nvPr/>
        </p:nvSpPr>
        <p:spPr>
          <a:xfrm>
            <a:off x="8896865" y="5997146"/>
            <a:ext cx="1857496" cy="369332"/>
          </a:xfrm>
          <a:prstGeom prst="rect">
            <a:avLst/>
          </a:prstGeom>
          <a:noFill/>
        </p:spPr>
        <p:txBody>
          <a:bodyPr wrap="none" rtlCol="0">
            <a:spAutoFit/>
          </a:bodyPr>
          <a:lstStyle/>
          <a:p>
            <a:r>
              <a:rPr lang="en-US" dirty="0" smtClean="0"/>
              <a:t>NOAA Infographic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Marcus Huettel on Buried Oil Degradation on Pensacola Beach</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Dr. Markus Huettel</a:t>
            </a:r>
            <a:r>
              <a:rPr lang="en-US" dirty="0" smtClean="0"/>
              <a:t> is a coastal oceanographer and member of the Department of Earth, Ocean and Atmospheric Science at Florida State University</a:t>
            </a:r>
          </a:p>
        </p:txBody>
      </p:sp>
      <p:sp>
        <p:nvSpPr>
          <p:cNvPr id="7" name="Content Placeholder 6"/>
          <p:cNvSpPr>
            <a:spLocks noGrp="1"/>
          </p:cNvSpPr>
          <p:nvPr>
            <p:ph sz="half" idx="2"/>
          </p:nvPr>
        </p:nvSpPr>
        <p:spPr>
          <a:xfrm>
            <a:off x="6172200" y="1825625"/>
            <a:ext cx="5181600" cy="4015002"/>
          </a:xfrm>
        </p:spPr>
        <p:txBody>
          <a:bodyPr>
            <a:normAutofit lnSpcReduction="10000"/>
          </a:bodyPr>
          <a:lstStyle/>
          <a:p>
            <a:r>
              <a:rPr lang="en-US" dirty="0" smtClean="0"/>
              <a:t>View Dr. Huettel’s presentation at </a:t>
            </a:r>
            <a:r>
              <a:rPr lang="en-US" dirty="0" smtClean="0">
                <a:hlinkClick r:id="rId2"/>
              </a:rPr>
              <a:t>https://www.youtube.com/watch?time_continue=31&amp;v=p3XuK1_YuKA&amp;feature=emb_logo</a:t>
            </a:r>
            <a:endParaRPr lang="en-US" dirty="0" smtClean="0"/>
          </a:p>
          <a:p>
            <a:r>
              <a:rPr lang="en-US" dirty="0" smtClean="0"/>
              <a:t>See also “WHERE DID THE OIL GO? A DEEPWATER HORIZON FACT SHEET” at </a:t>
            </a:r>
            <a:r>
              <a:rPr lang="en-US" dirty="0" smtClean="0">
                <a:hlinkClick r:id="rId3"/>
              </a:rPr>
              <a:t>http://masgc.org/oilscience/where.did.oil.go.factsheet.pdf</a:t>
            </a:r>
            <a:r>
              <a:rPr lang="en-US" dirty="0" smtClean="0"/>
              <a:t> </a:t>
            </a:r>
            <a:endParaRPr lang="en-US" dirty="0"/>
          </a:p>
        </p:txBody>
      </p:sp>
      <p:pic>
        <p:nvPicPr>
          <p:cNvPr id="5" name="Picture 4" descr="DH deep-sea-coral-floc-brittlestar-2010_white-2012 NOAA.png"/>
          <p:cNvPicPr>
            <a:picLocks noChangeAspect="1"/>
          </p:cNvPicPr>
          <p:nvPr/>
        </p:nvPicPr>
        <p:blipFill>
          <a:blip r:embed="rId4" cstate="print"/>
          <a:stretch>
            <a:fillRect/>
          </a:stretch>
        </p:blipFill>
        <p:spPr>
          <a:xfrm>
            <a:off x="1713471" y="3744384"/>
            <a:ext cx="3270422" cy="2354704"/>
          </a:xfrm>
          <a:prstGeom prst="rect">
            <a:avLst/>
          </a:prstGeom>
        </p:spPr>
      </p:pic>
      <p:sp>
        <p:nvSpPr>
          <p:cNvPr id="6" name="TextBox 5"/>
          <p:cNvSpPr txBox="1"/>
          <p:nvPr/>
        </p:nvSpPr>
        <p:spPr>
          <a:xfrm>
            <a:off x="1606379" y="6087762"/>
            <a:ext cx="3604577" cy="307777"/>
          </a:xfrm>
          <a:prstGeom prst="rect">
            <a:avLst/>
          </a:prstGeom>
          <a:noFill/>
        </p:spPr>
        <p:txBody>
          <a:bodyPr wrap="none" rtlCol="0">
            <a:spAutoFit/>
          </a:bodyPr>
          <a:lstStyle/>
          <a:p>
            <a:r>
              <a:rPr lang="en-US" sz="1400" dirty="0" smtClean="0"/>
              <a:t>Oil-Coated Deep Sea Coral, White et al./NOAA</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Buried Oil Decomposition</a:t>
            </a:r>
            <a:endParaRPr lang="en-US" dirty="0"/>
          </a:p>
        </p:txBody>
      </p:sp>
      <p:sp>
        <p:nvSpPr>
          <p:cNvPr id="3" name="Content Placeholder 2"/>
          <p:cNvSpPr>
            <a:spLocks noGrp="1"/>
          </p:cNvSpPr>
          <p:nvPr>
            <p:ph sz="half" idx="1"/>
          </p:nvPr>
        </p:nvSpPr>
        <p:spPr>
          <a:xfrm>
            <a:off x="838200" y="1825624"/>
            <a:ext cx="5181600" cy="4690505"/>
          </a:xfrm>
        </p:spPr>
        <p:txBody>
          <a:bodyPr>
            <a:normAutofit fontScale="70000" lnSpcReduction="20000"/>
          </a:bodyPr>
          <a:lstStyle/>
          <a:p>
            <a:r>
              <a:rPr lang="en-US" dirty="0" smtClean="0"/>
              <a:t>Dr. Huettel explained that our area’s beaches were conducive to relatively rapid decomposition of oil from the spill because the nearly pure quartz sand provided substantial surface area for bacteria to thrive and breakdown the oil into CO2 and H2O</a:t>
            </a:r>
          </a:p>
          <a:p>
            <a:r>
              <a:rPr lang="en-US" dirty="0" smtClean="0"/>
              <a:t>The area’s warm temperatures and moist air provided a climate in which bacteria could thrive, further aiding oil decomposition</a:t>
            </a:r>
          </a:p>
          <a:p>
            <a:r>
              <a:rPr lang="en-US" dirty="0" smtClean="0"/>
              <a:t>Tidal actions essentially allowed the beaches to breath, taking in fresh air with oxygen for the bacteria with outgoing tides and expelling CO2 from the bacterial process with incoming tides</a:t>
            </a:r>
          </a:p>
          <a:p>
            <a:r>
              <a:rPr lang="en-US" dirty="0" smtClean="0"/>
              <a:t>Oil residue from the Deepwater Horizon spill was essentially gone within one year though larger tar balls could remain for decades</a:t>
            </a:r>
            <a:endParaRPr lang="en-US" dirty="0"/>
          </a:p>
        </p:txBody>
      </p:sp>
      <p:pic>
        <p:nvPicPr>
          <p:cNvPr id="5" name="Content Placeholder 4" descr="Oil Spill 2020 NOAA.jpg"/>
          <p:cNvPicPr>
            <a:picLocks noGrp="1" noChangeAspect="1"/>
          </p:cNvPicPr>
          <p:nvPr>
            <p:ph sz="half" idx="2"/>
          </p:nvPr>
        </p:nvPicPr>
        <p:blipFill>
          <a:blip r:embed="rId2" cstate="print"/>
          <a:stretch>
            <a:fillRect/>
          </a:stretch>
        </p:blipFill>
        <p:spPr>
          <a:xfrm>
            <a:off x="6386512" y="2186781"/>
            <a:ext cx="4752975" cy="3629025"/>
          </a:xfrm>
          <a:prstGeom prst="rect">
            <a:avLst/>
          </a:prstGeom>
        </p:spPr>
      </p:pic>
      <p:sp>
        <p:nvSpPr>
          <p:cNvPr id="6" name="TextBox 5"/>
          <p:cNvSpPr txBox="1"/>
          <p:nvPr/>
        </p:nvSpPr>
        <p:spPr>
          <a:xfrm>
            <a:off x="8114270" y="5799438"/>
            <a:ext cx="1361270" cy="369332"/>
          </a:xfrm>
          <a:prstGeom prst="rect">
            <a:avLst/>
          </a:prstGeom>
          <a:noFill/>
        </p:spPr>
        <p:txBody>
          <a:bodyPr wrap="none" rtlCol="0">
            <a:spAutoFit/>
          </a:bodyPr>
          <a:lstStyle/>
          <a:p>
            <a:r>
              <a:rPr lang="en-US" dirty="0" smtClean="0"/>
              <a:t>NOAA Photo</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H Dolphin and Oil Spill NOAA.jpeg"/>
          <p:cNvPicPr>
            <a:picLocks noGrp="1" noChangeAspect="1"/>
          </p:cNvPicPr>
          <p:nvPr>
            <p:ph idx="1"/>
          </p:nvPr>
        </p:nvPicPr>
        <p:blipFill>
          <a:blip r:embed="rId2" cstate="print"/>
          <a:stretch>
            <a:fillRect/>
          </a:stretch>
        </p:blipFill>
        <p:spPr>
          <a:xfrm>
            <a:off x="1491049" y="181234"/>
            <a:ext cx="8855471" cy="5906530"/>
          </a:xfrm>
        </p:spPr>
      </p:pic>
      <p:sp>
        <p:nvSpPr>
          <p:cNvPr id="5" name="TextBox 4"/>
          <p:cNvSpPr txBox="1"/>
          <p:nvPr/>
        </p:nvSpPr>
        <p:spPr>
          <a:xfrm>
            <a:off x="3632887" y="6087761"/>
            <a:ext cx="4713919" cy="369332"/>
          </a:xfrm>
          <a:prstGeom prst="rect">
            <a:avLst/>
          </a:prstGeom>
          <a:noFill/>
        </p:spPr>
        <p:txBody>
          <a:bodyPr wrap="none" rtlCol="0">
            <a:spAutoFit/>
          </a:bodyPr>
          <a:lstStyle/>
          <a:p>
            <a:r>
              <a:rPr lang="en-US" dirty="0" smtClean="0"/>
              <a:t>Dolphin Swimming in Gulf Oil Slicks NOAA Photo</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8216"/>
          </a:xfrm>
        </p:spPr>
        <p:txBody>
          <a:bodyPr/>
          <a:lstStyle/>
          <a:p>
            <a:r>
              <a:rPr lang="en-US" dirty="0" smtClean="0"/>
              <a:t>Richard Snyder on “Where did the oil go?”</a:t>
            </a:r>
            <a:endParaRPr lang="en-US" dirty="0"/>
          </a:p>
        </p:txBody>
      </p:sp>
      <p:sp>
        <p:nvSpPr>
          <p:cNvPr id="3" name="Content Placeholder 2"/>
          <p:cNvSpPr>
            <a:spLocks noGrp="1"/>
          </p:cNvSpPr>
          <p:nvPr>
            <p:ph sz="half" idx="1"/>
          </p:nvPr>
        </p:nvSpPr>
        <p:spPr>
          <a:xfrm>
            <a:off x="854675" y="1446684"/>
            <a:ext cx="5117757" cy="4351338"/>
          </a:xfrm>
        </p:spPr>
        <p:txBody>
          <a:bodyPr/>
          <a:lstStyle/>
          <a:p>
            <a:r>
              <a:rPr lang="en-US" b="1" dirty="0" smtClean="0"/>
              <a:t>Dr. Richard A, Snyder</a:t>
            </a:r>
            <a:r>
              <a:rPr lang="en-US" dirty="0" smtClean="0"/>
              <a:t> is a professor and director of the Virginia Institute of Marine Science Eastern Shore Laboratory, part of the College of William &amp; Mary </a:t>
            </a:r>
            <a:endParaRPr lang="en-US" dirty="0"/>
          </a:p>
        </p:txBody>
      </p:sp>
      <p:sp>
        <p:nvSpPr>
          <p:cNvPr id="4" name="Content Placeholder 3"/>
          <p:cNvSpPr>
            <a:spLocks noGrp="1"/>
          </p:cNvSpPr>
          <p:nvPr>
            <p:ph sz="half" idx="2"/>
          </p:nvPr>
        </p:nvSpPr>
        <p:spPr>
          <a:xfrm>
            <a:off x="6180438" y="1405496"/>
            <a:ext cx="5181600" cy="4351338"/>
          </a:xfrm>
        </p:spPr>
        <p:txBody>
          <a:bodyPr/>
          <a:lstStyle/>
          <a:p>
            <a:r>
              <a:rPr lang="en-US" dirty="0" smtClean="0">
                <a:hlinkClick r:id="rId2"/>
              </a:rPr>
              <a:t>https://www.youtube.com/watch?time_continue=6&amp;v=KxECIB-auD0&amp;feature=emb_logo</a:t>
            </a:r>
            <a:endParaRPr lang="en-US" dirty="0" smtClean="0"/>
          </a:p>
          <a:p>
            <a:r>
              <a:rPr lang="en-US" dirty="0" smtClean="0"/>
              <a:t>Fact Sheet: “FREQUENTLY ASKED QUESTIONS: DISPERSANT EDITION” at </a:t>
            </a:r>
            <a:r>
              <a:rPr lang="en-US" dirty="0" smtClean="0">
                <a:hlinkClick r:id="rId3"/>
              </a:rPr>
              <a:t>http://masgc.org/oilscience/oil-science-dispersants-fact-sheet.pdf</a:t>
            </a:r>
            <a:endParaRPr lang="en-US" dirty="0"/>
          </a:p>
        </p:txBody>
      </p:sp>
      <p:pic>
        <p:nvPicPr>
          <p:cNvPr id="5" name="Picture 4" descr="DH Oil Seep Alan A. Allen NOAA.jpg"/>
          <p:cNvPicPr>
            <a:picLocks noChangeAspect="1"/>
          </p:cNvPicPr>
          <p:nvPr/>
        </p:nvPicPr>
        <p:blipFill>
          <a:blip r:embed="rId4" cstate="print"/>
          <a:stretch>
            <a:fillRect/>
          </a:stretch>
        </p:blipFill>
        <p:spPr>
          <a:xfrm>
            <a:off x="1598140" y="3926694"/>
            <a:ext cx="3122141" cy="2025884"/>
          </a:xfrm>
          <a:prstGeom prst="rect">
            <a:avLst/>
          </a:prstGeom>
        </p:spPr>
      </p:pic>
      <p:sp>
        <p:nvSpPr>
          <p:cNvPr id="6" name="TextBox 5"/>
          <p:cNvSpPr txBox="1"/>
          <p:nvPr/>
        </p:nvSpPr>
        <p:spPr>
          <a:xfrm>
            <a:off x="1589903" y="5964193"/>
            <a:ext cx="3216714" cy="338554"/>
          </a:xfrm>
          <a:prstGeom prst="rect">
            <a:avLst/>
          </a:prstGeom>
          <a:noFill/>
        </p:spPr>
        <p:txBody>
          <a:bodyPr wrap="none" rtlCol="0">
            <a:spAutoFit/>
          </a:bodyPr>
          <a:lstStyle/>
          <a:p>
            <a:r>
              <a:rPr lang="en-US" sz="1600" dirty="0" smtClean="0"/>
              <a:t>Natural Oil Seep Alan A. Allen/NOAA</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782</Words>
  <Application>Microsoft Office PowerPoint</Application>
  <PresentationFormat>Custom</PresentationFormat>
  <Paragraphs>40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June 5 – Deepwater Horizon Oil Spill Disaster</vt:lpstr>
      <vt:lpstr>Reflections on the Oil Spill</vt:lpstr>
      <vt:lpstr>Slide 3</vt:lpstr>
      <vt:lpstr>Slide 4</vt:lpstr>
      <vt:lpstr>“Shining Light” on the Oil Spill</vt:lpstr>
      <vt:lpstr>Marcus Huettel on Buried Oil Degradation on Pensacola Beach</vt:lpstr>
      <vt:lpstr>Buried Oil Decomposition</vt:lpstr>
      <vt:lpstr>Slide 8</vt:lpstr>
      <vt:lpstr>Richard Snyder on “Where did the oil go?”</vt:lpstr>
      <vt:lpstr>Where did the Oil Go?</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5 – Deepwater Horizon Effects</dc:title>
  <dc:creator>Owner</dc:creator>
  <cp:lastModifiedBy>Owner</cp:lastModifiedBy>
  <cp:revision>15</cp:revision>
  <dcterms:created xsi:type="dcterms:W3CDTF">2020-05-28T22:26:54Z</dcterms:created>
  <dcterms:modified xsi:type="dcterms:W3CDTF">2022-05-15T17:06:15Z</dcterms:modified>
</cp:coreProperties>
</file>